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Lst>
  <p:notesMasterIdLst>
    <p:notesMasterId r:id="rId44"/>
  </p:notesMasterIdLst>
  <p:sldIdLst>
    <p:sldId id="256" r:id="rId2"/>
    <p:sldId id="262" r:id="rId3"/>
    <p:sldId id="344" r:id="rId4"/>
    <p:sldId id="345" r:id="rId5"/>
    <p:sldId id="320" r:id="rId6"/>
    <p:sldId id="263" r:id="rId7"/>
    <p:sldId id="293" r:id="rId8"/>
    <p:sldId id="327" r:id="rId9"/>
    <p:sldId id="272" r:id="rId10"/>
    <p:sldId id="353" r:id="rId11"/>
    <p:sldId id="346" r:id="rId12"/>
    <p:sldId id="357" r:id="rId13"/>
    <p:sldId id="358" r:id="rId14"/>
    <p:sldId id="347" r:id="rId15"/>
    <p:sldId id="354" r:id="rId16"/>
    <p:sldId id="333" r:id="rId17"/>
    <p:sldId id="355" r:id="rId18"/>
    <p:sldId id="356" r:id="rId19"/>
    <p:sldId id="348" r:id="rId20"/>
    <p:sldId id="351" r:id="rId21"/>
    <p:sldId id="352" r:id="rId22"/>
    <p:sldId id="339" r:id="rId23"/>
    <p:sldId id="359" r:id="rId24"/>
    <p:sldId id="334" r:id="rId25"/>
    <p:sldId id="360" r:id="rId26"/>
    <p:sldId id="362" r:id="rId27"/>
    <p:sldId id="335" r:id="rId28"/>
    <p:sldId id="361" r:id="rId29"/>
    <p:sldId id="363" r:id="rId30"/>
    <p:sldId id="364" r:id="rId31"/>
    <p:sldId id="366" r:id="rId32"/>
    <p:sldId id="367" r:id="rId33"/>
    <p:sldId id="336" r:id="rId34"/>
    <p:sldId id="373" r:id="rId35"/>
    <p:sldId id="375" r:id="rId36"/>
    <p:sldId id="349" r:id="rId37"/>
    <p:sldId id="337" r:id="rId38"/>
    <p:sldId id="296" r:id="rId39"/>
    <p:sldId id="332" r:id="rId40"/>
    <p:sldId id="308" r:id="rId41"/>
    <p:sldId id="264" r:id="rId42"/>
    <p:sldId id="279"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505FB8-5626-49D2-A2FA-29607794B4DA}">
  <a:tblStyle styleId="{AB505FB8-5626-49D2-A2FA-29607794B4D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74"/>
    <p:restoredTop sz="94673"/>
  </p:normalViewPr>
  <p:slideViewPr>
    <p:cSldViewPr snapToGrid="0">
      <p:cViewPr varScale="1">
        <p:scale>
          <a:sx n="87" d="100"/>
          <a:sy n="87" d="100"/>
        </p:scale>
        <p:origin x="60" y="428"/>
      </p:cViewPr>
      <p:guideLst/>
    </p:cSldViewPr>
  </p:slideViewPr>
  <p:notesTextViewPr>
    <p:cViewPr>
      <p:scale>
        <a:sx n="1" d="1"/>
        <a:sy n="1" d="1"/>
      </p:scale>
      <p:origin x="0" y="0"/>
    </p:cViewPr>
  </p:notesTextViewPr>
  <p:sorterViewPr>
    <p:cViewPr>
      <p:scale>
        <a:sx n="100" d="100"/>
        <a:sy n="100" d="100"/>
      </p:scale>
      <p:origin x="0" y="-39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6C408E-90E2-4D88-A084-B103157FFB91}" type="doc">
      <dgm:prSet loTypeId="urn:microsoft.com/office/officeart/2005/8/layout/process1" loCatId="process" qsTypeId="urn:microsoft.com/office/officeart/2005/8/quickstyle/simple1" qsCatId="simple" csTypeId="urn:microsoft.com/office/officeart/2005/8/colors/accent1_2" csCatId="accent1" phldr="1"/>
      <dgm:spPr/>
    </dgm:pt>
    <dgm:pt modelId="{B63E750A-86E0-4149-B6DF-71D6166DC4B3}">
      <dgm:prSet phldrT="[Text]" custT="1"/>
      <dgm:spPr/>
      <dgm:t>
        <a:bodyPr/>
        <a:lstStyle/>
        <a:p>
          <a:r>
            <a:rPr lang="en-US" sz="1800" dirty="0"/>
            <a:t>Workshop – Nov. 6, 2023</a:t>
          </a:r>
        </a:p>
      </dgm:t>
    </dgm:pt>
    <dgm:pt modelId="{AE35F1B6-8A0E-4BDF-82D3-B496FFB70679}" type="parTrans" cxnId="{88F6C2A2-6C98-48F0-AE01-02C94B7AFFCC}">
      <dgm:prSet/>
      <dgm:spPr/>
      <dgm:t>
        <a:bodyPr/>
        <a:lstStyle/>
        <a:p>
          <a:endParaRPr lang="en-US"/>
        </a:p>
      </dgm:t>
    </dgm:pt>
    <dgm:pt modelId="{FFAAB534-142F-4CDB-96D0-12E113780A67}" type="sibTrans" cxnId="{88F6C2A2-6C98-48F0-AE01-02C94B7AFFCC}">
      <dgm:prSet/>
      <dgm:spPr/>
      <dgm:t>
        <a:bodyPr/>
        <a:lstStyle/>
        <a:p>
          <a:endParaRPr lang="en-US"/>
        </a:p>
      </dgm:t>
    </dgm:pt>
    <dgm:pt modelId="{068396C5-0899-45F4-B043-A73A997700EA}">
      <dgm:prSet phldrT="[Text]" custT="1"/>
      <dgm:spPr/>
      <dgm:t>
        <a:bodyPr/>
        <a:lstStyle/>
        <a:p>
          <a:r>
            <a:rPr lang="en-US" sz="1800" dirty="0"/>
            <a:t>Public Review Draft – Hearing AUG. 27, 2024  </a:t>
          </a:r>
        </a:p>
      </dgm:t>
    </dgm:pt>
    <dgm:pt modelId="{F7B9EF5B-BC9A-43BA-904F-64C6E88C2629}" type="parTrans" cxnId="{04AF86F1-000F-4506-BE6F-AE69C94E880C}">
      <dgm:prSet/>
      <dgm:spPr/>
      <dgm:t>
        <a:bodyPr/>
        <a:lstStyle/>
        <a:p>
          <a:endParaRPr lang="en-US"/>
        </a:p>
      </dgm:t>
    </dgm:pt>
    <dgm:pt modelId="{966D2142-6856-4B0A-AD93-8A54F27FB19F}" type="sibTrans" cxnId="{04AF86F1-000F-4506-BE6F-AE69C94E880C}">
      <dgm:prSet/>
      <dgm:spPr/>
      <dgm:t>
        <a:bodyPr/>
        <a:lstStyle/>
        <a:p>
          <a:endParaRPr lang="en-US"/>
        </a:p>
      </dgm:t>
    </dgm:pt>
    <dgm:pt modelId="{06EEF044-DCEF-4BFD-942C-53B08005D544}">
      <dgm:prSet phldrT="[Text]" custT="1"/>
      <dgm:spPr/>
      <dgm:t>
        <a:bodyPr/>
        <a:lstStyle/>
        <a:p>
          <a:r>
            <a:rPr lang="en-US" sz="1800" dirty="0"/>
            <a:t>HE Adoption</a:t>
          </a:r>
        </a:p>
        <a:p>
          <a:r>
            <a:rPr lang="en-US" sz="1800" dirty="0"/>
            <a:t>April 2025</a:t>
          </a:r>
        </a:p>
      </dgm:t>
    </dgm:pt>
    <dgm:pt modelId="{8F2E3150-5218-4BD2-9449-A0738AD99D92}" type="parTrans" cxnId="{0F49F6F5-15EB-44EE-BFA1-8C730DA1669B}">
      <dgm:prSet/>
      <dgm:spPr/>
      <dgm:t>
        <a:bodyPr/>
        <a:lstStyle/>
        <a:p>
          <a:endParaRPr lang="en-US"/>
        </a:p>
      </dgm:t>
    </dgm:pt>
    <dgm:pt modelId="{1EFA30FD-9DAF-4FEA-83FB-59D721F25EC2}" type="sibTrans" cxnId="{0F49F6F5-15EB-44EE-BFA1-8C730DA1669B}">
      <dgm:prSet/>
      <dgm:spPr/>
      <dgm:t>
        <a:bodyPr/>
        <a:lstStyle/>
        <a:p>
          <a:endParaRPr lang="en-US"/>
        </a:p>
      </dgm:t>
    </dgm:pt>
    <dgm:pt modelId="{A3995055-F389-48D8-BB1E-887A4FAF11EB}" type="pres">
      <dgm:prSet presAssocID="{DB6C408E-90E2-4D88-A084-B103157FFB91}" presName="Name0" presStyleCnt="0">
        <dgm:presLayoutVars>
          <dgm:dir/>
          <dgm:resizeHandles val="exact"/>
        </dgm:presLayoutVars>
      </dgm:prSet>
      <dgm:spPr/>
    </dgm:pt>
    <dgm:pt modelId="{01837408-32DE-4E47-BE49-7BF7F0E3DB81}" type="pres">
      <dgm:prSet presAssocID="{B63E750A-86E0-4149-B6DF-71D6166DC4B3}" presName="node" presStyleLbl="node1" presStyleIdx="0" presStyleCnt="3" custScaleY="94064" custLinFactNeighborX="-2923" custLinFactNeighborY="2307">
        <dgm:presLayoutVars>
          <dgm:bulletEnabled val="1"/>
        </dgm:presLayoutVars>
      </dgm:prSet>
      <dgm:spPr/>
    </dgm:pt>
    <dgm:pt modelId="{04F8292A-F885-4632-9F73-C7734B964190}" type="pres">
      <dgm:prSet presAssocID="{FFAAB534-142F-4CDB-96D0-12E113780A67}" presName="sibTrans" presStyleLbl="sibTrans2D1" presStyleIdx="0" presStyleCnt="2"/>
      <dgm:spPr/>
    </dgm:pt>
    <dgm:pt modelId="{3A715463-E7DA-4C58-986F-8DE7C3601E3E}" type="pres">
      <dgm:prSet presAssocID="{FFAAB534-142F-4CDB-96D0-12E113780A67}" presName="connectorText" presStyleLbl="sibTrans2D1" presStyleIdx="0" presStyleCnt="2"/>
      <dgm:spPr/>
    </dgm:pt>
    <dgm:pt modelId="{67C4408E-D8C1-43F3-9F4E-AB3521012B11}" type="pres">
      <dgm:prSet presAssocID="{068396C5-0899-45F4-B043-A73A997700EA}" presName="node" presStyleLbl="node1" presStyleIdx="1" presStyleCnt="3">
        <dgm:presLayoutVars>
          <dgm:bulletEnabled val="1"/>
        </dgm:presLayoutVars>
      </dgm:prSet>
      <dgm:spPr/>
    </dgm:pt>
    <dgm:pt modelId="{8C119DCF-8030-44D2-A13D-13BA663A5BCC}" type="pres">
      <dgm:prSet presAssocID="{966D2142-6856-4B0A-AD93-8A54F27FB19F}" presName="sibTrans" presStyleLbl="sibTrans2D1" presStyleIdx="1" presStyleCnt="2"/>
      <dgm:spPr/>
    </dgm:pt>
    <dgm:pt modelId="{4B662C05-CB7B-4689-A239-7D7993EFB97E}" type="pres">
      <dgm:prSet presAssocID="{966D2142-6856-4B0A-AD93-8A54F27FB19F}" presName="connectorText" presStyleLbl="sibTrans2D1" presStyleIdx="1" presStyleCnt="2"/>
      <dgm:spPr/>
    </dgm:pt>
    <dgm:pt modelId="{464905E2-B662-4C81-B786-91C0FD546152}" type="pres">
      <dgm:prSet presAssocID="{06EEF044-DCEF-4BFD-942C-53B08005D544}" presName="node" presStyleLbl="node1" presStyleIdx="2" presStyleCnt="3" custLinFactNeighborX="-3114" custLinFactNeighborY="-2098">
        <dgm:presLayoutVars>
          <dgm:bulletEnabled val="1"/>
        </dgm:presLayoutVars>
      </dgm:prSet>
      <dgm:spPr/>
    </dgm:pt>
  </dgm:ptLst>
  <dgm:cxnLst>
    <dgm:cxn modelId="{A5B2251D-D716-4EC2-8414-86F1A5C19DF4}" type="presOf" srcId="{966D2142-6856-4B0A-AD93-8A54F27FB19F}" destId="{8C119DCF-8030-44D2-A13D-13BA663A5BCC}" srcOrd="0" destOrd="0" presId="urn:microsoft.com/office/officeart/2005/8/layout/process1"/>
    <dgm:cxn modelId="{95BF0F3E-C27A-479E-9429-4FAAF5113BFE}" type="presOf" srcId="{B63E750A-86E0-4149-B6DF-71D6166DC4B3}" destId="{01837408-32DE-4E47-BE49-7BF7F0E3DB81}" srcOrd="0" destOrd="0" presId="urn:microsoft.com/office/officeart/2005/8/layout/process1"/>
    <dgm:cxn modelId="{E558FE66-CFE0-402E-BEEA-3F932ADCA66A}" type="presOf" srcId="{966D2142-6856-4B0A-AD93-8A54F27FB19F}" destId="{4B662C05-CB7B-4689-A239-7D7993EFB97E}" srcOrd="1" destOrd="0" presId="urn:microsoft.com/office/officeart/2005/8/layout/process1"/>
    <dgm:cxn modelId="{AD0F3E53-EB54-4204-9EE1-E708CCCC7E39}" type="presOf" srcId="{DB6C408E-90E2-4D88-A084-B103157FFB91}" destId="{A3995055-F389-48D8-BB1E-887A4FAF11EB}" srcOrd="0" destOrd="0" presId="urn:microsoft.com/office/officeart/2005/8/layout/process1"/>
    <dgm:cxn modelId="{38537156-73E2-4DF7-847F-230F1D463554}" type="presOf" srcId="{06EEF044-DCEF-4BFD-942C-53B08005D544}" destId="{464905E2-B662-4C81-B786-91C0FD546152}" srcOrd="0" destOrd="0" presId="urn:microsoft.com/office/officeart/2005/8/layout/process1"/>
    <dgm:cxn modelId="{88F6C2A2-6C98-48F0-AE01-02C94B7AFFCC}" srcId="{DB6C408E-90E2-4D88-A084-B103157FFB91}" destId="{B63E750A-86E0-4149-B6DF-71D6166DC4B3}" srcOrd="0" destOrd="0" parTransId="{AE35F1B6-8A0E-4BDF-82D3-B496FFB70679}" sibTransId="{FFAAB534-142F-4CDB-96D0-12E113780A67}"/>
    <dgm:cxn modelId="{83146CA4-1110-4133-BE81-DB3E054B475E}" type="presOf" srcId="{068396C5-0899-45F4-B043-A73A997700EA}" destId="{67C4408E-D8C1-43F3-9F4E-AB3521012B11}" srcOrd="0" destOrd="0" presId="urn:microsoft.com/office/officeart/2005/8/layout/process1"/>
    <dgm:cxn modelId="{5C3399BE-74AA-4779-9028-72F7B984C401}" type="presOf" srcId="{FFAAB534-142F-4CDB-96D0-12E113780A67}" destId="{3A715463-E7DA-4C58-986F-8DE7C3601E3E}" srcOrd="1" destOrd="0" presId="urn:microsoft.com/office/officeart/2005/8/layout/process1"/>
    <dgm:cxn modelId="{8929AEE7-ED52-4F53-B4BE-DD41489E81C9}" type="presOf" srcId="{FFAAB534-142F-4CDB-96D0-12E113780A67}" destId="{04F8292A-F885-4632-9F73-C7734B964190}" srcOrd="0" destOrd="0" presId="urn:microsoft.com/office/officeart/2005/8/layout/process1"/>
    <dgm:cxn modelId="{04AF86F1-000F-4506-BE6F-AE69C94E880C}" srcId="{DB6C408E-90E2-4D88-A084-B103157FFB91}" destId="{068396C5-0899-45F4-B043-A73A997700EA}" srcOrd="1" destOrd="0" parTransId="{F7B9EF5B-BC9A-43BA-904F-64C6E88C2629}" sibTransId="{966D2142-6856-4B0A-AD93-8A54F27FB19F}"/>
    <dgm:cxn modelId="{0F49F6F5-15EB-44EE-BFA1-8C730DA1669B}" srcId="{DB6C408E-90E2-4D88-A084-B103157FFB91}" destId="{06EEF044-DCEF-4BFD-942C-53B08005D544}" srcOrd="2" destOrd="0" parTransId="{8F2E3150-5218-4BD2-9449-A0738AD99D92}" sibTransId="{1EFA30FD-9DAF-4FEA-83FB-59D721F25EC2}"/>
    <dgm:cxn modelId="{E25A08D7-67DE-44F9-ADF3-9F799E2184EC}" type="presParOf" srcId="{A3995055-F389-48D8-BB1E-887A4FAF11EB}" destId="{01837408-32DE-4E47-BE49-7BF7F0E3DB81}" srcOrd="0" destOrd="0" presId="urn:microsoft.com/office/officeart/2005/8/layout/process1"/>
    <dgm:cxn modelId="{625A86FC-C1E5-4096-BD04-1D7E63B406B4}" type="presParOf" srcId="{A3995055-F389-48D8-BB1E-887A4FAF11EB}" destId="{04F8292A-F885-4632-9F73-C7734B964190}" srcOrd="1" destOrd="0" presId="urn:microsoft.com/office/officeart/2005/8/layout/process1"/>
    <dgm:cxn modelId="{9119CC42-E5B0-4E86-A8E1-59DF5EF1B67A}" type="presParOf" srcId="{04F8292A-F885-4632-9F73-C7734B964190}" destId="{3A715463-E7DA-4C58-986F-8DE7C3601E3E}" srcOrd="0" destOrd="0" presId="urn:microsoft.com/office/officeart/2005/8/layout/process1"/>
    <dgm:cxn modelId="{EF9AABD6-49D7-4C85-910F-BADA19752EAA}" type="presParOf" srcId="{A3995055-F389-48D8-BB1E-887A4FAF11EB}" destId="{67C4408E-D8C1-43F3-9F4E-AB3521012B11}" srcOrd="2" destOrd="0" presId="urn:microsoft.com/office/officeart/2005/8/layout/process1"/>
    <dgm:cxn modelId="{A605F347-4AC8-4371-8FCD-0BAE681AC7FD}" type="presParOf" srcId="{A3995055-F389-48D8-BB1E-887A4FAF11EB}" destId="{8C119DCF-8030-44D2-A13D-13BA663A5BCC}" srcOrd="3" destOrd="0" presId="urn:microsoft.com/office/officeart/2005/8/layout/process1"/>
    <dgm:cxn modelId="{033884CA-4F79-404A-BC71-77B371ACBC8B}" type="presParOf" srcId="{8C119DCF-8030-44D2-A13D-13BA663A5BCC}" destId="{4B662C05-CB7B-4689-A239-7D7993EFB97E}" srcOrd="0" destOrd="0" presId="urn:microsoft.com/office/officeart/2005/8/layout/process1"/>
    <dgm:cxn modelId="{2F34665C-2B00-47E3-AAE5-D510C5E9FD4A}" type="presParOf" srcId="{A3995055-F389-48D8-BB1E-887A4FAF11EB}" destId="{464905E2-B662-4C81-B786-91C0FD54615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37408-32DE-4E47-BE49-7BF7F0E3DB81}">
      <dsp:nvSpPr>
        <dsp:cNvPr id="0" name=""/>
        <dsp:cNvSpPr/>
      </dsp:nvSpPr>
      <dsp:spPr>
        <a:xfrm>
          <a:off x="0" y="633186"/>
          <a:ext cx="2002620" cy="1130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Workshop – Nov. 6, 2023</a:t>
          </a:r>
        </a:p>
      </dsp:txBody>
      <dsp:txXfrm>
        <a:off x="33104" y="666290"/>
        <a:ext cx="1936412" cy="1064039"/>
      </dsp:txXfrm>
    </dsp:sp>
    <dsp:sp modelId="{04F8292A-F885-4632-9F73-C7734B964190}">
      <dsp:nvSpPr>
        <dsp:cNvPr id="0" name=""/>
        <dsp:cNvSpPr/>
      </dsp:nvSpPr>
      <dsp:spPr>
        <a:xfrm rot="21566093">
          <a:off x="2204547" y="936005"/>
          <a:ext cx="428127" cy="4966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204550" y="1035968"/>
        <a:ext cx="299689" cy="297989"/>
      </dsp:txXfrm>
    </dsp:sp>
    <dsp:sp modelId="{67C4408E-D8C1-43F3-9F4E-AB3521012B11}">
      <dsp:nvSpPr>
        <dsp:cNvPr id="0" name=""/>
        <dsp:cNvSpPr/>
      </dsp:nvSpPr>
      <dsp:spPr>
        <a:xfrm>
          <a:off x="2810369" y="569803"/>
          <a:ext cx="2002620" cy="12015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Public Review Draft – Hearing AUG. 27, 2024  </a:t>
          </a:r>
        </a:p>
      </dsp:txBody>
      <dsp:txXfrm>
        <a:off x="2845562" y="604996"/>
        <a:ext cx="1932234" cy="1131186"/>
      </dsp:txXfrm>
    </dsp:sp>
    <dsp:sp modelId="{8C119DCF-8030-44D2-A13D-13BA663A5BCC}">
      <dsp:nvSpPr>
        <dsp:cNvPr id="0" name=""/>
        <dsp:cNvSpPr/>
      </dsp:nvSpPr>
      <dsp:spPr>
        <a:xfrm rot="21568813">
          <a:off x="5007007" y="909554"/>
          <a:ext cx="411351" cy="4966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007010" y="1009444"/>
        <a:ext cx="287946" cy="297989"/>
      </dsp:txXfrm>
    </dsp:sp>
    <dsp:sp modelId="{464905E2-B662-4C81-B786-91C0FD546152}">
      <dsp:nvSpPr>
        <dsp:cNvPr id="0" name=""/>
        <dsp:cNvSpPr/>
      </dsp:nvSpPr>
      <dsp:spPr>
        <a:xfrm>
          <a:off x="5589093" y="544594"/>
          <a:ext cx="2002620" cy="12015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HE Adoption</a:t>
          </a:r>
        </a:p>
        <a:p>
          <a:pPr marL="0" lvl="0" indent="0" algn="ctr" defTabSz="800100">
            <a:lnSpc>
              <a:spcPct val="90000"/>
            </a:lnSpc>
            <a:spcBef>
              <a:spcPct val="0"/>
            </a:spcBef>
            <a:spcAft>
              <a:spcPct val="35000"/>
            </a:spcAft>
            <a:buNone/>
          </a:pPr>
          <a:r>
            <a:rPr lang="en-US" sz="1800" kern="1200" dirty="0"/>
            <a:t>April 2025</a:t>
          </a:r>
        </a:p>
      </dsp:txBody>
      <dsp:txXfrm>
        <a:off x="5624286" y="579787"/>
        <a:ext cx="1932234" cy="11311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6006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023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85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930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680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089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90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674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939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421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2"/>
        <p:cNvGrpSpPr/>
        <p:nvPr/>
      </p:nvGrpSpPr>
      <p:grpSpPr>
        <a:xfrm>
          <a:off x="0" y="0"/>
          <a:ext cx="0" cy="0"/>
          <a:chOff x="0" y="0"/>
          <a:chExt cx="0" cy="0"/>
        </a:xfrm>
      </p:grpSpPr>
      <p:grpSp>
        <p:nvGrpSpPr>
          <p:cNvPr id="103" name="Google Shape;103;p7"/>
          <p:cNvGrpSpPr/>
          <p:nvPr/>
        </p:nvGrpSpPr>
        <p:grpSpPr>
          <a:xfrm>
            <a:off x="-4" y="40"/>
            <a:ext cx="7072430" cy="1327315"/>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11" name="Google Shape;111;p7"/>
          <p:cNvGrpSpPr/>
          <p:nvPr/>
        </p:nvGrpSpPr>
        <p:grpSpPr>
          <a:xfrm>
            <a:off x="6946842" y="4472723"/>
            <a:ext cx="2202830" cy="670795"/>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19;p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8704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1" name="Google Shape;121;p7"/>
          <p:cNvSpPr txBox="1">
            <a:spLocks noGrp="1"/>
          </p:cNvSpPr>
          <p:nvPr>
            <p:ph type="body" idx="2"/>
          </p:nvPr>
        </p:nvSpPr>
        <p:spPr>
          <a:xfrm>
            <a:off x="3233637"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2" name="Google Shape;122;p7"/>
          <p:cNvSpPr txBox="1">
            <a:spLocks noGrp="1"/>
          </p:cNvSpPr>
          <p:nvPr>
            <p:ph type="body" idx="3"/>
          </p:nvPr>
        </p:nvSpPr>
        <p:spPr>
          <a:xfrm>
            <a:off x="55406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3" name="Google Shape;123;p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grpSp>
        <p:nvGrpSpPr>
          <p:cNvPr id="125" name="Google Shape;125;p8"/>
          <p:cNvGrpSpPr/>
          <p:nvPr/>
        </p:nvGrpSpPr>
        <p:grpSpPr>
          <a:xfrm>
            <a:off x="-4" y="40"/>
            <a:ext cx="7072430" cy="1327315"/>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3" name="Google Shape;133;p8"/>
          <p:cNvGrpSpPr/>
          <p:nvPr/>
        </p:nvGrpSpPr>
        <p:grpSpPr>
          <a:xfrm>
            <a:off x="6946842" y="4472723"/>
            <a:ext cx="2202830" cy="670795"/>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0" y="1090800"/>
            <a:ext cx="8583706" cy="29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t>2024-2032 </a:t>
            </a:r>
            <a:r>
              <a:rPr lang="en" sz="3600" dirty="0"/>
              <a:t>HOUSING ELEMENT &amp;</a:t>
            </a:r>
            <a:br>
              <a:rPr lang="en" dirty="0"/>
            </a:br>
            <a:r>
              <a:rPr lang="en-US" sz="3000" dirty="0"/>
              <a:t>Fair Housing Analysis</a:t>
            </a:r>
            <a:br>
              <a:rPr lang="en" sz="3000" dirty="0"/>
            </a:br>
            <a:br>
              <a:rPr lang="en" sz="3000" dirty="0"/>
            </a:br>
            <a:r>
              <a:rPr lang="en-US" sz="3000" dirty="0"/>
              <a:t>Joint PC/CC</a:t>
            </a:r>
            <a:r>
              <a:rPr lang="en" sz="2400" dirty="0"/>
              <a:t>, </a:t>
            </a:r>
            <a:r>
              <a:rPr lang="en-US" sz="2400" dirty="0"/>
              <a:t>AUGUST 27</a:t>
            </a:r>
            <a:r>
              <a:rPr lang="en" sz="2400" dirty="0"/>
              <a:t>, 2024</a:t>
            </a:r>
            <a:br>
              <a:rPr lang="en" sz="2500" dirty="0"/>
            </a:br>
            <a:r>
              <a:rPr lang="en" sz="2500" dirty="0"/>
              <a:t>4:00 </a:t>
            </a:r>
            <a:r>
              <a:rPr lang="en-US" sz="2500" dirty="0"/>
              <a:t>P</a:t>
            </a:r>
            <a:r>
              <a:rPr lang="en" sz="2500" dirty="0"/>
              <a:t>.M.</a:t>
            </a:r>
            <a:endParaRPr sz="2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43C7-D58C-4DA5-8804-2F52EBD1B247}"/>
              </a:ext>
            </a:extLst>
          </p:cNvPr>
          <p:cNvSpPr>
            <a:spLocks noGrp="1"/>
          </p:cNvSpPr>
          <p:nvPr>
            <p:ph type="title"/>
          </p:nvPr>
        </p:nvSpPr>
        <p:spPr/>
        <p:txBody>
          <a:bodyPr/>
          <a:lstStyle/>
          <a:p>
            <a:r>
              <a:rPr lang="en-US" sz="1200" dirty="0"/>
              <a:t>PREDOMINANT RACE</a:t>
            </a:r>
            <a:br>
              <a:rPr lang="en-US" dirty="0"/>
            </a:br>
            <a:r>
              <a:rPr lang="en-US" sz="1000" dirty="0"/>
              <a:t>Sources: California Department of Housing and Community Development. American Community Survey (ACS), 2017-2021. Updated: March, 2021.</a:t>
            </a:r>
          </a:p>
        </p:txBody>
      </p:sp>
      <p:sp>
        <p:nvSpPr>
          <p:cNvPr id="3" name="Slide Number Placeholder 2">
            <a:extLst>
              <a:ext uri="{FF2B5EF4-FFF2-40B4-BE49-F238E27FC236}">
                <a16:creationId xmlns:a16="http://schemas.microsoft.com/office/drawing/2014/main" id="{4F3D39D9-662F-41C1-A678-1B13599A42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4" name="Picture 3">
            <a:extLst>
              <a:ext uri="{FF2B5EF4-FFF2-40B4-BE49-F238E27FC236}">
                <a16:creationId xmlns:a16="http://schemas.microsoft.com/office/drawing/2014/main" id="{EF5C79AF-2440-4C84-8322-676185FD4DE3}"/>
              </a:ext>
            </a:extLst>
          </p:cNvPr>
          <p:cNvPicPr>
            <a:picLocks noChangeAspect="1"/>
          </p:cNvPicPr>
          <p:nvPr/>
        </p:nvPicPr>
        <p:blipFill>
          <a:blip r:embed="rId2"/>
          <a:stretch>
            <a:fillRect/>
          </a:stretch>
        </p:blipFill>
        <p:spPr>
          <a:xfrm>
            <a:off x="814275" y="1384899"/>
            <a:ext cx="5103227" cy="3758601"/>
          </a:xfrm>
          <a:prstGeom prst="rect">
            <a:avLst/>
          </a:prstGeom>
        </p:spPr>
      </p:pic>
    </p:spTree>
    <p:extLst>
      <p:ext uri="{BB962C8B-B14F-4D97-AF65-F5344CB8AC3E}">
        <p14:creationId xmlns:p14="http://schemas.microsoft.com/office/powerpoint/2010/main" val="388564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2724-EB18-4BD9-97E2-294453E567DB}"/>
              </a:ext>
            </a:extLst>
          </p:cNvPr>
          <p:cNvSpPr>
            <a:spLocks noGrp="1"/>
          </p:cNvSpPr>
          <p:nvPr>
            <p:ph type="title"/>
          </p:nvPr>
        </p:nvSpPr>
        <p:spPr/>
        <p:txBody>
          <a:bodyPr/>
          <a:lstStyle/>
          <a:p>
            <a:r>
              <a:rPr lang="en-US" dirty="0">
                <a:solidFill>
                  <a:srgbClr val="FFFFFF"/>
                </a:solidFill>
              </a:rPr>
              <a:t>FAIR HOUSING INDICATORS</a:t>
            </a:r>
            <a:endParaRPr lang="en-US" dirty="0"/>
          </a:p>
        </p:txBody>
      </p:sp>
      <p:sp>
        <p:nvSpPr>
          <p:cNvPr id="3" name="Slide Number Placeholder 2">
            <a:extLst>
              <a:ext uri="{FF2B5EF4-FFF2-40B4-BE49-F238E27FC236}">
                <a16:creationId xmlns:a16="http://schemas.microsoft.com/office/drawing/2014/main" id="{9098A320-D547-4429-8196-217917A007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Rectangle 3">
            <a:extLst>
              <a:ext uri="{FF2B5EF4-FFF2-40B4-BE49-F238E27FC236}">
                <a16:creationId xmlns:a16="http://schemas.microsoft.com/office/drawing/2014/main" id="{7DAF6A13-18BD-4185-9510-E4B6A4E5E113}"/>
              </a:ext>
            </a:extLst>
          </p:cNvPr>
          <p:cNvSpPr/>
          <p:nvPr/>
        </p:nvSpPr>
        <p:spPr>
          <a:xfrm>
            <a:off x="869430" y="2094697"/>
            <a:ext cx="6902970" cy="2246769"/>
          </a:xfrm>
          <a:prstGeom prst="rect">
            <a:avLst/>
          </a:prstGeom>
        </p:spPr>
        <p:txBody>
          <a:bodyPr wrap="square">
            <a:spAutoFit/>
          </a:bodyPr>
          <a:lstStyle/>
          <a:p>
            <a:pPr lvl="0"/>
            <a:r>
              <a:rPr lang="en-US" sz="2000" dirty="0"/>
              <a:t>2. GINI Index (Income Disparity): </a:t>
            </a:r>
          </a:p>
          <a:p>
            <a:pPr lvl="0"/>
            <a:r>
              <a:rPr lang="en-US" sz="2000" dirty="0"/>
              <a:t>	</a:t>
            </a:r>
          </a:p>
          <a:p>
            <a:pPr lvl="0"/>
            <a:r>
              <a:rPr lang="en-US" sz="2000" dirty="0"/>
              <a:t>The City of Hanford has a Gini index of 0.41, the same as King County. California has an index value of 0.49. This shows that the City has similar levels of inequality as the state and county, though Hanford and Kings County slightly outperform the state overall.</a:t>
            </a:r>
          </a:p>
        </p:txBody>
      </p:sp>
    </p:spTree>
    <p:extLst>
      <p:ext uri="{BB962C8B-B14F-4D97-AF65-F5344CB8AC3E}">
        <p14:creationId xmlns:p14="http://schemas.microsoft.com/office/powerpoint/2010/main" val="2467202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DA7A4-7B8E-4EFD-ABB7-712018F248FF}"/>
              </a:ext>
            </a:extLst>
          </p:cNvPr>
          <p:cNvSpPr>
            <a:spLocks noGrp="1"/>
          </p:cNvSpPr>
          <p:nvPr>
            <p:ph type="title"/>
          </p:nvPr>
        </p:nvSpPr>
        <p:spPr/>
        <p:txBody>
          <a:bodyPr/>
          <a:lstStyle/>
          <a:p>
            <a:r>
              <a:rPr lang="en-US" sz="1200" dirty="0"/>
              <a:t>LOCAL MEDIAN INCOME (ACS, 2017-2021) – TRACT</a:t>
            </a:r>
            <a:br>
              <a:rPr lang="en-US" dirty="0"/>
            </a:br>
            <a:r>
              <a:rPr lang="en-US" sz="1000" dirty="0"/>
              <a:t>Sources: California Department of Housing and Community Development. ACS 5yr estimates (2017-2021). Updated: March, 2023.</a:t>
            </a:r>
          </a:p>
        </p:txBody>
      </p:sp>
      <p:sp>
        <p:nvSpPr>
          <p:cNvPr id="3" name="Slide Number Placeholder 2">
            <a:extLst>
              <a:ext uri="{FF2B5EF4-FFF2-40B4-BE49-F238E27FC236}">
                <a16:creationId xmlns:a16="http://schemas.microsoft.com/office/drawing/2014/main" id="{206ECB4D-51A4-4330-BD90-5D858EF589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5" name="Picture 4">
            <a:extLst>
              <a:ext uri="{FF2B5EF4-FFF2-40B4-BE49-F238E27FC236}">
                <a16:creationId xmlns:a16="http://schemas.microsoft.com/office/drawing/2014/main" id="{CB033645-019C-F368-AFB3-1D90446E4C13}"/>
              </a:ext>
            </a:extLst>
          </p:cNvPr>
          <p:cNvPicPr>
            <a:picLocks noChangeAspect="1"/>
          </p:cNvPicPr>
          <p:nvPr/>
        </p:nvPicPr>
        <p:blipFill rotWithShape="1">
          <a:blip r:embed="rId2"/>
          <a:srcRect t="407" b="407"/>
          <a:stretch/>
        </p:blipFill>
        <p:spPr bwMode="auto">
          <a:xfrm>
            <a:off x="193173" y="1375043"/>
            <a:ext cx="4361574" cy="3261457"/>
          </a:xfrm>
          <a:prstGeom prst="rect">
            <a:avLst/>
          </a:prstGeom>
          <a:ln>
            <a:noFill/>
          </a:ln>
          <a:extLst>
            <a:ext uri="{53640926-AAD7-44D8-BBD7-CCE9431645EC}">
              <a14:shadowObscured xmlns:a14="http://schemas.microsoft.com/office/drawing/2010/main"/>
            </a:ext>
          </a:extLst>
        </p:spPr>
      </p:pic>
      <p:pic>
        <p:nvPicPr>
          <p:cNvPr id="6" name="Picture 5" descr="A collage of a map&#10;&#10;Description automatically generated">
            <a:extLst>
              <a:ext uri="{FF2B5EF4-FFF2-40B4-BE49-F238E27FC236}">
                <a16:creationId xmlns:a16="http://schemas.microsoft.com/office/drawing/2014/main" id="{BED2F896-6059-DA37-8FF1-6F1063CEFF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220" t="-449" r="277" b="33609"/>
          <a:stretch/>
        </p:blipFill>
        <p:spPr bwMode="auto">
          <a:xfrm>
            <a:off x="4572000" y="1375043"/>
            <a:ext cx="1699404" cy="36923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1141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F202-B49F-40DF-81B1-4F9E6FE6EDEB}"/>
              </a:ext>
            </a:extLst>
          </p:cNvPr>
          <p:cNvSpPr>
            <a:spLocks noGrp="1"/>
          </p:cNvSpPr>
          <p:nvPr>
            <p:ph type="title"/>
          </p:nvPr>
        </p:nvSpPr>
        <p:spPr/>
        <p:txBody>
          <a:bodyPr/>
          <a:lstStyle/>
          <a:p>
            <a:r>
              <a:rPr lang="en-US" sz="1200" dirty="0"/>
              <a:t>Low to Moderate Income Population - Block Group Level</a:t>
            </a:r>
            <a:br>
              <a:rPr lang="en-US" dirty="0"/>
            </a:br>
            <a:r>
              <a:rPr lang="en-US" sz="1000" dirty="0"/>
              <a:t>Sources: California Department of Housing and Community Development (HUD), 2011-2015. Updated: March, 2023.</a:t>
            </a:r>
          </a:p>
        </p:txBody>
      </p:sp>
      <p:sp>
        <p:nvSpPr>
          <p:cNvPr id="3" name="Slide Number Placeholder 2">
            <a:extLst>
              <a:ext uri="{FF2B5EF4-FFF2-40B4-BE49-F238E27FC236}">
                <a16:creationId xmlns:a16="http://schemas.microsoft.com/office/drawing/2014/main" id="{A723D331-2776-407A-9095-96FACF2C70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4" name="Picture 3">
            <a:extLst>
              <a:ext uri="{FF2B5EF4-FFF2-40B4-BE49-F238E27FC236}">
                <a16:creationId xmlns:a16="http://schemas.microsoft.com/office/drawing/2014/main" id="{19C84ABF-C584-4A76-B801-8A405501A4DD}"/>
              </a:ext>
            </a:extLst>
          </p:cNvPr>
          <p:cNvPicPr>
            <a:picLocks noChangeAspect="1"/>
          </p:cNvPicPr>
          <p:nvPr/>
        </p:nvPicPr>
        <p:blipFill>
          <a:blip r:embed="rId2"/>
          <a:stretch>
            <a:fillRect/>
          </a:stretch>
        </p:blipFill>
        <p:spPr>
          <a:xfrm>
            <a:off x="814275" y="1427319"/>
            <a:ext cx="5146371" cy="3776141"/>
          </a:xfrm>
          <a:prstGeom prst="rect">
            <a:avLst/>
          </a:prstGeom>
        </p:spPr>
      </p:pic>
    </p:spTree>
    <p:extLst>
      <p:ext uri="{BB962C8B-B14F-4D97-AF65-F5344CB8AC3E}">
        <p14:creationId xmlns:p14="http://schemas.microsoft.com/office/powerpoint/2010/main" val="1308597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7B0D-A016-409F-AE9A-77AD805B1149}"/>
              </a:ext>
            </a:extLst>
          </p:cNvPr>
          <p:cNvSpPr>
            <a:spLocks noGrp="1"/>
          </p:cNvSpPr>
          <p:nvPr>
            <p:ph type="title"/>
          </p:nvPr>
        </p:nvSpPr>
        <p:spPr/>
        <p:txBody>
          <a:bodyPr/>
          <a:lstStyle/>
          <a:p>
            <a:r>
              <a:rPr lang="en-US" dirty="0">
                <a:solidFill>
                  <a:srgbClr val="FFFFFF"/>
                </a:solidFill>
              </a:rPr>
              <a:t>FAIR HOUSING INDICATORS</a:t>
            </a:r>
            <a:endParaRPr lang="en-US" dirty="0"/>
          </a:p>
        </p:txBody>
      </p:sp>
      <p:sp>
        <p:nvSpPr>
          <p:cNvPr id="3" name="Slide Number Placeholder 2">
            <a:extLst>
              <a:ext uri="{FF2B5EF4-FFF2-40B4-BE49-F238E27FC236}">
                <a16:creationId xmlns:a16="http://schemas.microsoft.com/office/drawing/2014/main" id="{B9309149-C53E-40D9-ABE7-BDA9AD12A8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4" name="Rectangle 3">
            <a:extLst>
              <a:ext uri="{FF2B5EF4-FFF2-40B4-BE49-F238E27FC236}">
                <a16:creationId xmlns:a16="http://schemas.microsoft.com/office/drawing/2014/main" id="{53A5A369-A012-4C72-8778-FE2FF63DCD9A}"/>
              </a:ext>
            </a:extLst>
          </p:cNvPr>
          <p:cNvSpPr/>
          <p:nvPr/>
        </p:nvSpPr>
        <p:spPr>
          <a:xfrm>
            <a:off x="814275" y="1986975"/>
            <a:ext cx="6725777" cy="2246769"/>
          </a:xfrm>
          <a:prstGeom prst="rect">
            <a:avLst/>
          </a:prstGeom>
        </p:spPr>
        <p:txBody>
          <a:bodyPr wrap="square">
            <a:spAutoFit/>
          </a:bodyPr>
          <a:lstStyle/>
          <a:p>
            <a:r>
              <a:rPr lang="en-US" sz="2000" dirty="0"/>
              <a:t>3. Dissimilarity Index. </a:t>
            </a:r>
          </a:p>
          <a:p>
            <a:endParaRPr lang="en-US" sz="2000" dirty="0"/>
          </a:p>
          <a:p>
            <a:r>
              <a:rPr lang="en-US" sz="2000" dirty="0"/>
              <a:t>Dissimilarity suggests that racial or ethnic groups are more unevenly distributed (for example, they tend to live in different neighborhoods). The northern portions of Hanford have low segregation while southern portions have higher segregation and poverty. </a:t>
            </a:r>
          </a:p>
        </p:txBody>
      </p:sp>
    </p:spTree>
    <p:extLst>
      <p:ext uri="{BB962C8B-B14F-4D97-AF65-F5344CB8AC3E}">
        <p14:creationId xmlns:p14="http://schemas.microsoft.com/office/powerpoint/2010/main" val="846737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3619-5FEC-4E28-B1BC-7946F562197B}"/>
              </a:ext>
            </a:extLst>
          </p:cNvPr>
          <p:cNvSpPr>
            <a:spLocks noGrp="1"/>
          </p:cNvSpPr>
          <p:nvPr>
            <p:ph type="title"/>
          </p:nvPr>
        </p:nvSpPr>
        <p:spPr/>
        <p:txBody>
          <a:bodyPr/>
          <a:lstStyle/>
          <a:p>
            <a:r>
              <a:rPr lang="en-US" sz="1200" dirty="0">
                <a:solidFill>
                  <a:srgbClr val="FFFFFF"/>
                </a:solidFill>
              </a:rPr>
              <a:t>PREDOMINANT RACE</a:t>
            </a:r>
            <a:br>
              <a:rPr lang="en-US" dirty="0">
                <a:solidFill>
                  <a:srgbClr val="FFFFFF"/>
                </a:solidFill>
              </a:rPr>
            </a:br>
            <a:r>
              <a:rPr lang="en-US" sz="1000" dirty="0">
                <a:solidFill>
                  <a:srgbClr val="FFFFFF"/>
                </a:solidFill>
              </a:rPr>
              <a:t>Sources: California Department of Housing and Community Development. American Community Survey (ACS), 2017-2021. Updated: March, 2021.</a:t>
            </a:r>
            <a:endParaRPr lang="en-US" dirty="0"/>
          </a:p>
        </p:txBody>
      </p:sp>
      <p:sp>
        <p:nvSpPr>
          <p:cNvPr id="3" name="Slide Number Placeholder 2">
            <a:extLst>
              <a:ext uri="{FF2B5EF4-FFF2-40B4-BE49-F238E27FC236}">
                <a16:creationId xmlns:a16="http://schemas.microsoft.com/office/drawing/2014/main" id="{CD2B9E28-8871-4764-BD04-A2D4EC6344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4" name="Picture 3">
            <a:extLst>
              <a:ext uri="{FF2B5EF4-FFF2-40B4-BE49-F238E27FC236}">
                <a16:creationId xmlns:a16="http://schemas.microsoft.com/office/drawing/2014/main" id="{E1F92887-17AF-451F-8091-10CC229A809A}"/>
              </a:ext>
            </a:extLst>
          </p:cNvPr>
          <p:cNvPicPr>
            <a:picLocks noChangeAspect="1"/>
          </p:cNvPicPr>
          <p:nvPr/>
        </p:nvPicPr>
        <p:blipFill>
          <a:blip r:embed="rId2"/>
          <a:stretch>
            <a:fillRect/>
          </a:stretch>
        </p:blipFill>
        <p:spPr>
          <a:xfrm>
            <a:off x="814275" y="1447975"/>
            <a:ext cx="5102794" cy="3761558"/>
          </a:xfrm>
          <a:prstGeom prst="rect">
            <a:avLst/>
          </a:prstGeom>
        </p:spPr>
      </p:pic>
    </p:spTree>
    <p:extLst>
      <p:ext uri="{BB962C8B-B14F-4D97-AF65-F5344CB8AC3E}">
        <p14:creationId xmlns:p14="http://schemas.microsoft.com/office/powerpoint/2010/main" val="1410667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FAIR HOUSING INDICATORS</a:t>
            </a:r>
            <a:endParaRPr dirty="0"/>
          </a:p>
        </p:txBody>
      </p:sp>
      <p:sp>
        <p:nvSpPr>
          <p:cNvPr id="419" name="Google Shape;419;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grpSp>
        <p:nvGrpSpPr>
          <p:cNvPr id="435" name="Google Shape;435;p27"/>
          <p:cNvGrpSpPr/>
          <p:nvPr/>
        </p:nvGrpSpPr>
        <p:grpSpPr>
          <a:xfrm>
            <a:off x="270943" y="629920"/>
            <a:ext cx="392063" cy="291505"/>
            <a:chOff x="5247525" y="3007275"/>
            <a:chExt cx="517575" cy="384825"/>
          </a:xfrm>
        </p:grpSpPr>
        <p:sp>
          <p:nvSpPr>
            <p:cNvPr id="436" name="Google Shape;436;p2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FD48AF79-CBF9-406E-94AB-8B4FE20A16DC}"/>
              </a:ext>
            </a:extLst>
          </p:cNvPr>
          <p:cNvSpPr txBox="1">
            <a:spLocks/>
          </p:cNvSpPr>
          <p:nvPr/>
        </p:nvSpPr>
        <p:spPr>
          <a:xfrm>
            <a:off x="267822" y="1799913"/>
            <a:ext cx="7735643" cy="229055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016" lvl="4"/>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97B10DF-8D8D-41BE-B208-3836771994F1}"/>
              </a:ext>
            </a:extLst>
          </p:cNvPr>
          <p:cNvSpPr txBox="1"/>
          <p:nvPr/>
        </p:nvSpPr>
        <p:spPr>
          <a:xfrm>
            <a:off x="930166" y="1799913"/>
            <a:ext cx="6812254" cy="2246769"/>
          </a:xfrm>
          <a:prstGeom prst="rect">
            <a:avLst/>
          </a:prstGeom>
          <a:noFill/>
        </p:spPr>
        <p:txBody>
          <a:bodyPr wrap="square">
            <a:spAutoFit/>
          </a:bodyPr>
          <a:lstStyle/>
          <a:p>
            <a:r>
              <a:rPr lang="en-US" sz="2000" dirty="0"/>
              <a:t>4. Racially or Ethnically Concentrated area of Poverty (R/ECAP).</a:t>
            </a:r>
          </a:p>
          <a:p>
            <a:endParaRPr lang="en-US" sz="2000" dirty="0"/>
          </a:p>
          <a:p>
            <a:r>
              <a:rPr lang="en-US" sz="2000" dirty="0"/>
              <a:t>The correlation assumes that the lower the income, the higher the diversity of population. Of the 13 census tracts in the City of Hanford, only Census Tract 11 is identified as a R/ECAP.</a:t>
            </a:r>
            <a:endParaRPr lang="en-US" dirty="0"/>
          </a:p>
        </p:txBody>
      </p:sp>
    </p:spTree>
    <p:extLst>
      <p:ext uri="{BB962C8B-B14F-4D97-AF65-F5344CB8AC3E}">
        <p14:creationId xmlns:p14="http://schemas.microsoft.com/office/powerpoint/2010/main" val="187778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B8DF2-C2EB-45B0-85C1-1EF5DC704B2B}"/>
              </a:ext>
            </a:extLst>
          </p:cNvPr>
          <p:cNvSpPr>
            <a:spLocks noGrp="1"/>
          </p:cNvSpPr>
          <p:nvPr>
            <p:ph type="title"/>
          </p:nvPr>
        </p:nvSpPr>
        <p:spPr/>
        <p:txBody>
          <a:bodyPr/>
          <a:lstStyle/>
          <a:p>
            <a:r>
              <a:rPr lang="en-US" sz="1200" dirty="0"/>
              <a:t>POVERTY STATUS (ACS, 2017-2021)</a:t>
            </a:r>
            <a:br>
              <a:rPr lang="en-US" sz="1200" dirty="0"/>
            </a:br>
            <a:r>
              <a:rPr lang="en-US" sz="1000" dirty="0"/>
              <a:t>Sources: California Department of Housing and Community Development. American Community Survey (ACS), 2017-2021. </a:t>
            </a:r>
          </a:p>
        </p:txBody>
      </p:sp>
      <p:sp>
        <p:nvSpPr>
          <p:cNvPr id="3" name="Slide Number Placeholder 2">
            <a:extLst>
              <a:ext uri="{FF2B5EF4-FFF2-40B4-BE49-F238E27FC236}">
                <a16:creationId xmlns:a16="http://schemas.microsoft.com/office/drawing/2014/main" id="{40BB1ADD-975D-4F03-B139-81E1DF2020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4" name="Picture 3">
            <a:extLst>
              <a:ext uri="{FF2B5EF4-FFF2-40B4-BE49-F238E27FC236}">
                <a16:creationId xmlns:a16="http://schemas.microsoft.com/office/drawing/2014/main" id="{A5AD6075-A7DD-4313-B76C-B888FDD23E04}"/>
              </a:ext>
            </a:extLst>
          </p:cNvPr>
          <p:cNvPicPr>
            <a:picLocks noChangeAspect="1"/>
          </p:cNvPicPr>
          <p:nvPr/>
        </p:nvPicPr>
        <p:blipFill>
          <a:blip r:embed="rId2"/>
          <a:stretch>
            <a:fillRect/>
          </a:stretch>
        </p:blipFill>
        <p:spPr>
          <a:xfrm>
            <a:off x="814275" y="1382372"/>
            <a:ext cx="5119510" cy="3761128"/>
          </a:xfrm>
          <a:prstGeom prst="rect">
            <a:avLst/>
          </a:prstGeom>
        </p:spPr>
      </p:pic>
    </p:spTree>
    <p:extLst>
      <p:ext uri="{BB962C8B-B14F-4D97-AF65-F5344CB8AC3E}">
        <p14:creationId xmlns:p14="http://schemas.microsoft.com/office/powerpoint/2010/main" val="999510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7C28-AF4D-41D8-998C-CB99F9D88C49}"/>
              </a:ext>
            </a:extLst>
          </p:cNvPr>
          <p:cNvSpPr>
            <a:spLocks noGrp="1"/>
          </p:cNvSpPr>
          <p:nvPr>
            <p:ph type="title"/>
          </p:nvPr>
        </p:nvSpPr>
        <p:spPr/>
        <p:txBody>
          <a:bodyPr/>
          <a:lstStyle/>
          <a:p>
            <a:r>
              <a:rPr lang="en-US" sz="1200" dirty="0">
                <a:solidFill>
                  <a:srgbClr val="FFFFFF"/>
                </a:solidFill>
              </a:rPr>
              <a:t>POVERTY STATUS (ACS, 2017-2021)</a:t>
            </a:r>
            <a:br>
              <a:rPr lang="en-US" sz="1200" dirty="0">
                <a:solidFill>
                  <a:srgbClr val="FFFFFF"/>
                </a:solidFill>
              </a:rPr>
            </a:br>
            <a:r>
              <a:rPr lang="en-US" sz="1000" dirty="0">
                <a:solidFill>
                  <a:srgbClr val="FFFFFF"/>
                </a:solidFill>
              </a:rPr>
              <a:t>Sources: California Department of Housing and Community Development. American Community Survey (ACS), 2017-2021. </a:t>
            </a:r>
            <a:endParaRPr lang="en-US" dirty="0"/>
          </a:p>
        </p:txBody>
      </p:sp>
      <p:sp>
        <p:nvSpPr>
          <p:cNvPr id="3" name="Slide Number Placeholder 2">
            <a:extLst>
              <a:ext uri="{FF2B5EF4-FFF2-40B4-BE49-F238E27FC236}">
                <a16:creationId xmlns:a16="http://schemas.microsoft.com/office/drawing/2014/main" id="{A5964048-FF6B-4DA8-9736-A4ED970F51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a:extLst>
              <a:ext uri="{FF2B5EF4-FFF2-40B4-BE49-F238E27FC236}">
                <a16:creationId xmlns:a16="http://schemas.microsoft.com/office/drawing/2014/main" id="{9A719827-B572-0EA2-6715-DD24309C00B9}"/>
              </a:ext>
            </a:extLst>
          </p:cNvPr>
          <p:cNvPicPr>
            <a:picLocks noChangeAspect="1"/>
          </p:cNvPicPr>
          <p:nvPr/>
        </p:nvPicPr>
        <p:blipFill rotWithShape="1">
          <a:blip r:embed="rId2"/>
          <a:srcRect l="104" r="104"/>
          <a:stretch/>
        </p:blipFill>
        <p:spPr bwMode="auto">
          <a:xfrm>
            <a:off x="105903" y="1395520"/>
            <a:ext cx="4837033" cy="3671743"/>
          </a:xfrm>
          <a:prstGeom prst="rect">
            <a:avLst/>
          </a:prstGeom>
          <a:ln>
            <a:noFill/>
          </a:ln>
          <a:extLst>
            <a:ext uri="{53640926-AAD7-44D8-BBD7-CCE9431645EC}">
              <a14:shadowObscured xmlns:a14="http://schemas.microsoft.com/office/drawing/2010/main"/>
            </a:ext>
          </a:extLst>
        </p:spPr>
      </p:pic>
      <p:pic>
        <p:nvPicPr>
          <p:cNvPr id="6" name="Picture 5" descr="A collage of a map&#10;&#10;Description automatically generated">
            <a:extLst>
              <a:ext uri="{FF2B5EF4-FFF2-40B4-BE49-F238E27FC236}">
                <a16:creationId xmlns:a16="http://schemas.microsoft.com/office/drawing/2014/main" id="{980505AB-5AD6-9C91-3292-6AF5E62ED7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333" b="71571"/>
          <a:stretch/>
        </p:blipFill>
        <p:spPr bwMode="auto">
          <a:xfrm>
            <a:off x="4942936" y="1395520"/>
            <a:ext cx="2450074" cy="24955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629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7EF3-7AD2-4F05-9103-A0023B95C612}"/>
              </a:ext>
            </a:extLst>
          </p:cNvPr>
          <p:cNvSpPr>
            <a:spLocks noGrp="1"/>
          </p:cNvSpPr>
          <p:nvPr>
            <p:ph type="title"/>
          </p:nvPr>
        </p:nvSpPr>
        <p:spPr/>
        <p:txBody>
          <a:bodyPr/>
          <a:lstStyle/>
          <a:p>
            <a:r>
              <a:rPr lang="en-US" dirty="0">
                <a:solidFill>
                  <a:srgbClr val="FFFFFF"/>
                </a:solidFill>
              </a:rPr>
              <a:t>FAIR HOUSING INDICATORS</a:t>
            </a:r>
            <a:endParaRPr lang="en-US" dirty="0"/>
          </a:p>
        </p:txBody>
      </p:sp>
      <p:sp>
        <p:nvSpPr>
          <p:cNvPr id="3" name="Slide Number Placeholder 2">
            <a:extLst>
              <a:ext uri="{FF2B5EF4-FFF2-40B4-BE49-F238E27FC236}">
                <a16:creationId xmlns:a16="http://schemas.microsoft.com/office/drawing/2014/main" id="{ECEEBDFD-3E76-4899-8516-D995569DE2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4" name="Rectangle 3">
            <a:extLst>
              <a:ext uri="{FF2B5EF4-FFF2-40B4-BE49-F238E27FC236}">
                <a16:creationId xmlns:a16="http://schemas.microsoft.com/office/drawing/2014/main" id="{C195300B-8523-4794-B97B-8B988C53F91D}"/>
              </a:ext>
            </a:extLst>
          </p:cNvPr>
          <p:cNvSpPr/>
          <p:nvPr/>
        </p:nvSpPr>
        <p:spPr>
          <a:xfrm>
            <a:off x="814275" y="1986975"/>
            <a:ext cx="6883174" cy="1631216"/>
          </a:xfrm>
          <a:prstGeom prst="rect">
            <a:avLst/>
          </a:prstGeom>
        </p:spPr>
        <p:txBody>
          <a:bodyPr wrap="square">
            <a:spAutoFit/>
          </a:bodyPr>
          <a:lstStyle/>
          <a:p>
            <a:r>
              <a:rPr lang="en-US" sz="2000" dirty="0"/>
              <a:t>5. Racially Concentrated Areas of Affluence (RCAA):</a:t>
            </a:r>
          </a:p>
          <a:p>
            <a:r>
              <a:rPr lang="en-US" sz="2000" dirty="0"/>
              <a:t>	</a:t>
            </a:r>
          </a:p>
          <a:p>
            <a:r>
              <a:rPr lang="en-US" sz="2000" dirty="0"/>
              <a:t>Census Tracts 6.03 and 6.04 are identified as RCAAs. The RCAAs generally coincide with TCAC/HCD highest-resource areas.</a:t>
            </a:r>
          </a:p>
        </p:txBody>
      </p:sp>
    </p:spTree>
    <p:extLst>
      <p:ext uri="{BB962C8B-B14F-4D97-AF65-F5344CB8AC3E}">
        <p14:creationId xmlns:p14="http://schemas.microsoft.com/office/powerpoint/2010/main" val="357915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17"/>
          <p:cNvSpPr txBox="1">
            <a:spLocks noGrp="1"/>
          </p:cNvSpPr>
          <p:nvPr>
            <p:ph type="body" idx="1"/>
          </p:nvPr>
        </p:nvSpPr>
        <p:spPr>
          <a:xfrm>
            <a:off x="814275" y="1916569"/>
            <a:ext cx="6178196" cy="1772562"/>
          </a:xfrm>
          <a:prstGeom prst="rect">
            <a:avLst/>
          </a:prstGeom>
        </p:spPr>
        <p:txBody>
          <a:bodyPr spcFirstLastPara="1" wrap="square" lIns="91425" tIns="91425" rIns="91425" bIns="91425" anchor="ctr" anchorCtr="0">
            <a:noAutofit/>
          </a:bodyPr>
          <a:lstStyle/>
          <a:p>
            <a:pPr marL="0" lvl="0" indent="0" algn="l" rtl="0">
              <a:spcBef>
                <a:spcPts val="600"/>
              </a:spcBef>
              <a:spcAft>
                <a:spcPts val="1000"/>
              </a:spcAft>
              <a:buNone/>
            </a:pPr>
            <a:r>
              <a:rPr lang="en" sz="2000" b="1" dirty="0"/>
              <a:t>A </a:t>
            </a:r>
            <a:r>
              <a:rPr lang="en-US" sz="2000" b="1" dirty="0"/>
              <a:t>housing element </a:t>
            </a:r>
            <a:r>
              <a:rPr lang="en" sz="2000" b="1" dirty="0"/>
              <a:t>is a City’s vision </a:t>
            </a:r>
            <a:r>
              <a:rPr lang="en-US" sz="2000" b="1" dirty="0"/>
              <a:t>and a plan</a:t>
            </a:r>
            <a:r>
              <a:rPr lang="en" sz="2000" b="1" dirty="0"/>
              <a:t> </a:t>
            </a:r>
            <a:r>
              <a:rPr lang="en-US" sz="2000" b="1" dirty="0"/>
              <a:t>on how best to provide housing for all income groups within the City and  affirmatively furthering fair housing.</a:t>
            </a:r>
            <a:r>
              <a:rPr lang="en" sz="2000" b="1" dirty="0"/>
              <a:t> </a:t>
            </a:r>
          </a:p>
          <a:p>
            <a:pPr marL="0" lvl="0" indent="0" algn="l" rtl="0">
              <a:spcBef>
                <a:spcPts val="600"/>
              </a:spcBef>
              <a:spcAft>
                <a:spcPts val="1000"/>
              </a:spcAft>
              <a:buNone/>
            </a:pPr>
            <a:r>
              <a:rPr lang="en" sz="2000" b="1" dirty="0"/>
              <a:t>The housing element </a:t>
            </a:r>
            <a:r>
              <a:rPr lang="en-US" sz="2000" b="1" dirty="0"/>
              <a:t>must</a:t>
            </a:r>
            <a:r>
              <a:rPr lang="en" sz="2000" b="1" dirty="0"/>
              <a:t> be updated every eight years. </a:t>
            </a:r>
            <a:endParaRPr sz="2000" b="1" dirty="0"/>
          </a:p>
        </p:txBody>
      </p:sp>
      <p:sp>
        <p:nvSpPr>
          <p:cNvPr id="262" name="Google Shape;262;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4" name="TextBox 3">
            <a:extLst>
              <a:ext uri="{FF2B5EF4-FFF2-40B4-BE49-F238E27FC236}">
                <a16:creationId xmlns:a16="http://schemas.microsoft.com/office/drawing/2014/main" id="{636DEEA8-459B-4B6C-B3E2-F14C1E2747EC}"/>
              </a:ext>
            </a:extLst>
          </p:cNvPr>
          <p:cNvSpPr txBox="1"/>
          <p:nvPr/>
        </p:nvSpPr>
        <p:spPr>
          <a:xfrm>
            <a:off x="814275" y="507000"/>
            <a:ext cx="4540470"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FF9800"/>
                </a:solidFill>
                <a:effectLst/>
                <a:uLnTx/>
                <a:uFillTx/>
                <a:latin typeface="Roboto Condensed"/>
                <a:ea typeface="Roboto Condensed"/>
                <a:cs typeface="Roboto Condensed"/>
                <a:sym typeface="Roboto Condensed"/>
              </a:rPr>
              <a:t>What is a Housing Element?</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6095-6553-4650-9A22-A1AB8AF1FCE6}"/>
              </a:ext>
            </a:extLst>
          </p:cNvPr>
          <p:cNvSpPr>
            <a:spLocks noGrp="1"/>
          </p:cNvSpPr>
          <p:nvPr>
            <p:ph type="title"/>
          </p:nvPr>
        </p:nvSpPr>
        <p:spPr/>
        <p:txBody>
          <a:bodyPr/>
          <a:lstStyle/>
          <a:p>
            <a:r>
              <a:rPr lang="en-US" sz="1400" dirty="0"/>
              <a:t>RACIALLY CONCENTRATED AREAS OF AFFLUENCE (RCAA) </a:t>
            </a:r>
            <a:br>
              <a:rPr lang="en-US" dirty="0"/>
            </a:br>
            <a:r>
              <a:rPr lang="en-US" sz="1000" dirty="0"/>
              <a:t>Sources: American Community Survey (ACS), 2015-2019. Updated: March, 2021.</a:t>
            </a:r>
          </a:p>
        </p:txBody>
      </p:sp>
      <p:sp>
        <p:nvSpPr>
          <p:cNvPr id="3" name="Slide Number Placeholder 2">
            <a:extLst>
              <a:ext uri="{FF2B5EF4-FFF2-40B4-BE49-F238E27FC236}">
                <a16:creationId xmlns:a16="http://schemas.microsoft.com/office/drawing/2014/main" id="{722A4503-F183-4242-A037-ACF848BD6E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4" name="Picture 3">
            <a:extLst>
              <a:ext uri="{FF2B5EF4-FFF2-40B4-BE49-F238E27FC236}">
                <a16:creationId xmlns:a16="http://schemas.microsoft.com/office/drawing/2014/main" id="{6350FE8A-1AC5-49AD-97D2-45090D1D4CC5}"/>
              </a:ext>
            </a:extLst>
          </p:cNvPr>
          <p:cNvPicPr>
            <a:picLocks noChangeAspect="1"/>
          </p:cNvPicPr>
          <p:nvPr/>
        </p:nvPicPr>
        <p:blipFill>
          <a:blip r:embed="rId2"/>
          <a:stretch>
            <a:fillRect/>
          </a:stretch>
        </p:blipFill>
        <p:spPr>
          <a:xfrm>
            <a:off x="814275" y="1349776"/>
            <a:ext cx="4899160" cy="3602324"/>
          </a:xfrm>
          <a:prstGeom prst="rect">
            <a:avLst/>
          </a:prstGeom>
        </p:spPr>
      </p:pic>
    </p:spTree>
    <p:extLst>
      <p:ext uri="{BB962C8B-B14F-4D97-AF65-F5344CB8AC3E}">
        <p14:creationId xmlns:p14="http://schemas.microsoft.com/office/powerpoint/2010/main" val="2370532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16FB-C7C9-4F45-AAC7-6AA428AC17B0}"/>
              </a:ext>
            </a:extLst>
          </p:cNvPr>
          <p:cNvSpPr>
            <a:spLocks noGrp="1"/>
          </p:cNvSpPr>
          <p:nvPr>
            <p:ph type="title"/>
          </p:nvPr>
        </p:nvSpPr>
        <p:spPr/>
        <p:txBody>
          <a:bodyPr/>
          <a:lstStyle/>
          <a:p>
            <a:r>
              <a:rPr lang="en-US" sz="1400" dirty="0">
                <a:solidFill>
                  <a:srgbClr val="FFFFFF"/>
                </a:solidFill>
              </a:rPr>
              <a:t>RACIALLY CONCENTRATED AREAS OF AFFLUENCE (RCAA) </a:t>
            </a:r>
            <a:br>
              <a:rPr lang="en-US" dirty="0">
                <a:solidFill>
                  <a:srgbClr val="FFFFFF"/>
                </a:solidFill>
              </a:rPr>
            </a:br>
            <a:r>
              <a:rPr lang="en-US" sz="1000" dirty="0">
                <a:solidFill>
                  <a:srgbClr val="FFFFFF"/>
                </a:solidFill>
              </a:rPr>
              <a:t>Sources: American Community Survey (ACS), 2015-2019. Updated: March, 2021.</a:t>
            </a:r>
            <a:endParaRPr lang="en-US" dirty="0"/>
          </a:p>
        </p:txBody>
      </p:sp>
      <p:sp>
        <p:nvSpPr>
          <p:cNvPr id="3" name="Slide Number Placeholder 2">
            <a:extLst>
              <a:ext uri="{FF2B5EF4-FFF2-40B4-BE49-F238E27FC236}">
                <a16:creationId xmlns:a16="http://schemas.microsoft.com/office/drawing/2014/main" id="{5E4BB545-6FEB-43C8-B1EE-407B960434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5" name="Picture 4">
            <a:extLst>
              <a:ext uri="{FF2B5EF4-FFF2-40B4-BE49-F238E27FC236}">
                <a16:creationId xmlns:a16="http://schemas.microsoft.com/office/drawing/2014/main" id="{F0AE61CC-96E7-001D-C127-D94ADEFB5FD3}"/>
              </a:ext>
            </a:extLst>
          </p:cNvPr>
          <p:cNvPicPr>
            <a:picLocks noChangeAspect="1"/>
          </p:cNvPicPr>
          <p:nvPr/>
        </p:nvPicPr>
        <p:blipFill rotWithShape="1">
          <a:blip r:embed="rId2"/>
          <a:srcRect l="138" r="138"/>
          <a:stretch/>
        </p:blipFill>
        <p:spPr bwMode="auto">
          <a:xfrm>
            <a:off x="90358" y="1401285"/>
            <a:ext cx="4821747" cy="3633479"/>
          </a:xfrm>
          <a:prstGeom prst="rect">
            <a:avLst/>
          </a:prstGeom>
          <a:ln>
            <a:noFill/>
          </a:ln>
          <a:extLst>
            <a:ext uri="{53640926-AAD7-44D8-BBD7-CCE9431645EC}">
              <a14:shadowObscured xmlns:a14="http://schemas.microsoft.com/office/drawing/2010/main"/>
            </a:ext>
          </a:extLst>
        </p:spPr>
      </p:pic>
      <p:pic>
        <p:nvPicPr>
          <p:cNvPr id="6" name="Picture 5" descr="A collage of maps&#10;&#10;Description automatically generated">
            <a:extLst>
              <a:ext uri="{FF2B5EF4-FFF2-40B4-BE49-F238E27FC236}">
                <a16:creationId xmlns:a16="http://schemas.microsoft.com/office/drawing/2014/main" id="{D8DD1E17-438A-D418-530A-48237BF2A0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15" t="1" b="69618"/>
          <a:stretch/>
        </p:blipFill>
        <p:spPr bwMode="auto">
          <a:xfrm>
            <a:off x="4912105" y="1401285"/>
            <a:ext cx="1342390" cy="21152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6937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2D41-423E-4628-82E4-C766577BB742}"/>
              </a:ext>
            </a:extLst>
          </p:cNvPr>
          <p:cNvSpPr>
            <a:spLocks noGrp="1"/>
          </p:cNvSpPr>
          <p:nvPr>
            <p:ph type="title"/>
          </p:nvPr>
        </p:nvSpPr>
        <p:spPr/>
        <p:txBody>
          <a:bodyPr/>
          <a:lstStyle/>
          <a:p>
            <a:r>
              <a:rPr lang="en-US" sz="1200" dirty="0"/>
              <a:t>Racially Segregation/Integration</a:t>
            </a:r>
            <a:br>
              <a:rPr lang="en-US" sz="1200" dirty="0"/>
            </a:br>
            <a:r>
              <a:rPr lang="en-US" sz="1000" dirty="0"/>
              <a:t>Sources: California Department of Housing and Community Development (HUD); OBI, 2020.</a:t>
            </a:r>
          </a:p>
        </p:txBody>
      </p:sp>
      <p:sp>
        <p:nvSpPr>
          <p:cNvPr id="3" name="Slide Number Placeholder 2">
            <a:extLst>
              <a:ext uri="{FF2B5EF4-FFF2-40B4-BE49-F238E27FC236}">
                <a16:creationId xmlns:a16="http://schemas.microsoft.com/office/drawing/2014/main" id="{FDA6823E-5A09-4D78-9232-A663ECFA7A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4" name="TextBox 3">
            <a:extLst>
              <a:ext uri="{FF2B5EF4-FFF2-40B4-BE49-F238E27FC236}">
                <a16:creationId xmlns:a16="http://schemas.microsoft.com/office/drawing/2014/main" id="{97AF679D-98E7-443D-B38C-2400D4B7F900}"/>
              </a:ext>
            </a:extLst>
          </p:cNvPr>
          <p:cNvSpPr txBox="1"/>
          <p:nvPr/>
        </p:nvSpPr>
        <p:spPr>
          <a:xfrm>
            <a:off x="814276" y="1608083"/>
            <a:ext cx="5673234" cy="2908738"/>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CC1246BA-CA5F-4F2A-B6C2-0E28D2ACF55E}"/>
              </a:ext>
            </a:extLst>
          </p:cNvPr>
          <p:cNvPicPr>
            <a:picLocks noChangeAspect="1"/>
          </p:cNvPicPr>
          <p:nvPr/>
        </p:nvPicPr>
        <p:blipFill>
          <a:blip r:embed="rId2"/>
          <a:stretch>
            <a:fillRect/>
          </a:stretch>
        </p:blipFill>
        <p:spPr>
          <a:xfrm>
            <a:off x="814275" y="1327779"/>
            <a:ext cx="5111605" cy="3755760"/>
          </a:xfrm>
          <a:prstGeom prst="rect">
            <a:avLst/>
          </a:prstGeom>
        </p:spPr>
      </p:pic>
    </p:spTree>
    <p:extLst>
      <p:ext uri="{BB962C8B-B14F-4D97-AF65-F5344CB8AC3E}">
        <p14:creationId xmlns:p14="http://schemas.microsoft.com/office/powerpoint/2010/main" val="1392773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CBBF-B711-43AF-9D55-BDEF8F09B5BE}"/>
              </a:ext>
            </a:extLst>
          </p:cNvPr>
          <p:cNvSpPr>
            <a:spLocks noGrp="1"/>
          </p:cNvSpPr>
          <p:nvPr>
            <p:ph type="title"/>
          </p:nvPr>
        </p:nvSpPr>
        <p:spPr/>
        <p:txBody>
          <a:bodyPr/>
          <a:lstStyle/>
          <a:p>
            <a:r>
              <a:rPr lang="en-US" sz="1200" dirty="0">
                <a:solidFill>
                  <a:srgbClr val="FFFFFF"/>
                </a:solidFill>
              </a:rPr>
              <a:t>Racially Segregation/Integration</a:t>
            </a:r>
            <a:br>
              <a:rPr lang="en-US" sz="1200" dirty="0">
                <a:solidFill>
                  <a:srgbClr val="FFFFFF"/>
                </a:solidFill>
              </a:rPr>
            </a:br>
            <a:r>
              <a:rPr lang="en-US" sz="1000" dirty="0">
                <a:solidFill>
                  <a:srgbClr val="FFFFFF"/>
                </a:solidFill>
              </a:rPr>
              <a:t>Sources: California Department of Housing and Community Development (HUD); OBI, 2020.</a:t>
            </a:r>
            <a:endParaRPr lang="en-US" dirty="0"/>
          </a:p>
        </p:txBody>
      </p:sp>
      <p:sp>
        <p:nvSpPr>
          <p:cNvPr id="3" name="Slide Number Placeholder 2">
            <a:extLst>
              <a:ext uri="{FF2B5EF4-FFF2-40B4-BE49-F238E27FC236}">
                <a16:creationId xmlns:a16="http://schemas.microsoft.com/office/drawing/2014/main" id="{8AE9341B-CD05-45A8-8517-8B4A98BBFB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4" name="Picture 3">
            <a:extLst>
              <a:ext uri="{FF2B5EF4-FFF2-40B4-BE49-F238E27FC236}">
                <a16:creationId xmlns:a16="http://schemas.microsoft.com/office/drawing/2014/main" id="{B982400F-2CF6-4AA5-96E9-8CA202AC0F37}"/>
              </a:ext>
            </a:extLst>
          </p:cNvPr>
          <p:cNvPicPr>
            <a:picLocks noChangeAspect="1"/>
          </p:cNvPicPr>
          <p:nvPr/>
        </p:nvPicPr>
        <p:blipFill>
          <a:blip r:embed="rId2"/>
          <a:stretch>
            <a:fillRect/>
          </a:stretch>
        </p:blipFill>
        <p:spPr>
          <a:xfrm>
            <a:off x="814275" y="1345607"/>
            <a:ext cx="6244968" cy="3797893"/>
          </a:xfrm>
          <a:prstGeom prst="rect">
            <a:avLst/>
          </a:prstGeom>
        </p:spPr>
      </p:pic>
    </p:spTree>
    <p:extLst>
      <p:ext uri="{BB962C8B-B14F-4D97-AF65-F5344CB8AC3E}">
        <p14:creationId xmlns:p14="http://schemas.microsoft.com/office/powerpoint/2010/main" val="293344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FAIR HOUSING INDICATORS</a:t>
            </a:r>
            <a:endParaRPr dirty="0"/>
          </a:p>
        </p:txBody>
      </p:sp>
      <p:sp>
        <p:nvSpPr>
          <p:cNvPr id="419" name="Google Shape;419;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grpSp>
        <p:nvGrpSpPr>
          <p:cNvPr id="435" name="Google Shape;435;p27"/>
          <p:cNvGrpSpPr/>
          <p:nvPr/>
        </p:nvGrpSpPr>
        <p:grpSpPr>
          <a:xfrm>
            <a:off x="270943" y="629920"/>
            <a:ext cx="392063" cy="291505"/>
            <a:chOff x="5247525" y="3007275"/>
            <a:chExt cx="517575" cy="384825"/>
          </a:xfrm>
        </p:grpSpPr>
        <p:sp>
          <p:nvSpPr>
            <p:cNvPr id="436" name="Google Shape;436;p2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FD48AF79-CBF9-406E-94AB-8B4FE20A16DC}"/>
              </a:ext>
            </a:extLst>
          </p:cNvPr>
          <p:cNvSpPr txBox="1">
            <a:spLocks/>
          </p:cNvSpPr>
          <p:nvPr/>
        </p:nvSpPr>
        <p:spPr>
          <a:xfrm>
            <a:off x="267822" y="1799913"/>
            <a:ext cx="7735643" cy="229055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016" lvl="4"/>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97B10DF-8D8D-41BE-B208-3836771994F1}"/>
              </a:ext>
            </a:extLst>
          </p:cNvPr>
          <p:cNvSpPr txBox="1"/>
          <p:nvPr/>
        </p:nvSpPr>
        <p:spPr>
          <a:xfrm>
            <a:off x="814275" y="1439535"/>
            <a:ext cx="7832360" cy="2862322"/>
          </a:xfrm>
          <a:prstGeom prst="rect">
            <a:avLst/>
          </a:prstGeom>
          <a:noFill/>
        </p:spPr>
        <p:txBody>
          <a:bodyPr wrap="square">
            <a:spAutoFit/>
          </a:bodyPr>
          <a:lstStyle/>
          <a:p>
            <a:r>
              <a:rPr lang="en-US" sz="1800" dirty="0"/>
              <a:t>6. Disparities in Access to Opportunities: </a:t>
            </a:r>
          </a:p>
          <a:p>
            <a:endParaRPr lang="en-US" sz="1800" dirty="0"/>
          </a:p>
          <a:p>
            <a:r>
              <a:rPr lang="en-US" sz="1600" dirty="0"/>
              <a:t>Census tracts are categorized as Highest Resource, High Resource, Moderate Resource, Moderate Resource (Rapidly Changing), Low Resource, or areas of High Segregation and Poverty. </a:t>
            </a:r>
          </a:p>
          <a:p>
            <a:r>
              <a:rPr lang="en-US" sz="1600" dirty="0"/>
              <a:t>	</a:t>
            </a:r>
          </a:p>
          <a:p>
            <a:r>
              <a:rPr lang="en-US" sz="1600" dirty="0"/>
              <a:t>The City of Hanford presents a complex socio-economic landscape. The north and northwest portions of the city are designated as Highest Resource and High Resource. The south and southeast portions of the city are designated as Low Resource and some Moderate Resource. Additionally, there is one census tract split by Highway 198 that is designated as High Segregation and Poverty.</a:t>
            </a:r>
          </a:p>
        </p:txBody>
      </p:sp>
    </p:spTree>
    <p:extLst>
      <p:ext uri="{BB962C8B-B14F-4D97-AF65-F5344CB8AC3E}">
        <p14:creationId xmlns:p14="http://schemas.microsoft.com/office/powerpoint/2010/main" val="3769622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03B71-6ACD-420D-9EF4-C6C5BEAEC30D}"/>
              </a:ext>
            </a:extLst>
          </p:cNvPr>
          <p:cNvSpPr>
            <a:spLocks noGrp="1"/>
          </p:cNvSpPr>
          <p:nvPr>
            <p:ph type="title"/>
          </p:nvPr>
        </p:nvSpPr>
        <p:spPr/>
        <p:txBody>
          <a:bodyPr/>
          <a:lstStyle/>
          <a:p>
            <a:br>
              <a:rPr lang="en-US" sz="1200" dirty="0"/>
            </a:br>
            <a:br>
              <a:rPr lang="en-US" sz="1200" dirty="0"/>
            </a:br>
            <a:br>
              <a:rPr lang="en-US" sz="1200" dirty="0"/>
            </a:br>
            <a:r>
              <a:rPr lang="en-US" sz="1200" dirty="0"/>
              <a:t>OPPORTUNITY MAP - COMPOSITE SCORE BY TRACT</a:t>
            </a:r>
            <a:br>
              <a:rPr lang="en-US" sz="1200" dirty="0"/>
            </a:br>
            <a:r>
              <a:rPr lang="en-US" sz="1000" dirty="0"/>
              <a:t>Source: California Department of Housing and Community Development (HCD); California Tax Credit Allocation Committee (TCAC), Updated Jan 2023.</a:t>
            </a:r>
            <a:br>
              <a:rPr lang="en-US" sz="1200" dirty="0"/>
            </a:br>
            <a:br>
              <a:rPr lang="en-US" sz="1200" dirty="0"/>
            </a:br>
            <a:br>
              <a:rPr lang="en-US" sz="1200" dirty="0"/>
            </a:br>
            <a:endParaRPr lang="en-US" sz="1200" dirty="0"/>
          </a:p>
        </p:txBody>
      </p:sp>
      <p:sp>
        <p:nvSpPr>
          <p:cNvPr id="3" name="Slide Number Placeholder 2">
            <a:extLst>
              <a:ext uri="{FF2B5EF4-FFF2-40B4-BE49-F238E27FC236}">
                <a16:creationId xmlns:a16="http://schemas.microsoft.com/office/drawing/2014/main" id="{DF668C1C-7F96-476C-A487-79FB99B0E4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4" name="Picture 3">
            <a:extLst>
              <a:ext uri="{FF2B5EF4-FFF2-40B4-BE49-F238E27FC236}">
                <a16:creationId xmlns:a16="http://schemas.microsoft.com/office/drawing/2014/main" id="{F2684D8C-6F1D-4840-8CA9-329676C301DC}"/>
              </a:ext>
            </a:extLst>
          </p:cNvPr>
          <p:cNvPicPr>
            <a:picLocks noChangeAspect="1"/>
          </p:cNvPicPr>
          <p:nvPr/>
        </p:nvPicPr>
        <p:blipFill>
          <a:blip r:embed="rId2"/>
          <a:stretch>
            <a:fillRect/>
          </a:stretch>
        </p:blipFill>
        <p:spPr>
          <a:xfrm>
            <a:off x="814275" y="1361648"/>
            <a:ext cx="5176679" cy="3781852"/>
          </a:xfrm>
          <a:prstGeom prst="rect">
            <a:avLst/>
          </a:prstGeom>
        </p:spPr>
      </p:pic>
    </p:spTree>
    <p:extLst>
      <p:ext uri="{BB962C8B-B14F-4D97-AF65-F5344CB8AC3E}">
        <p14:creationId xmlns:p14="http://schemas.microsoft.com/office/powerpoint/2010/main" val="2779490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05F-893E-422C-B49A-3DAD546DDA29}"/>
              </a:ext>
            </a:extLst>
          </p:cNvPr>
          <p:cNvSpPr>
            <a:spLocks noGrp="1"/>
          </p:cNvSpPr>
          <p:nvPr>
            <p:ph type="title"/>
          </p:nvPr>
        </p:nvSpPr>
        <p:spPr/>
        <p:txBody>
          <a:bodyPr/>
          <a:lstStyle/>
          <a:p>
            <a:r>
              <a:rPr lang="en-US" sz="1200" dirty="0">
                <a:solidFill>
                  <a:srgbClr val="FFFFFF"/>
                </a:solidFill>
              </a:rPr>
              <a:t>OPPORTUNITY MAP - COMPOSITE SCORE BY TRACT</a:t>
            </a:r>
            <a:br>
              <a:rPr lang="en-US" sz="1200" dirty="0">
                <a:solidFill>
                  <a:srgbClr val="FFFFFF"/>
                </a:solidFill>
              </a:rPr>
            </a:br>
            <a:r>
              <a:rPr lang="en-US" sz="1000" dirty="0">
                <a:solidFill>
                  <a:srgbClr val="FFFFFF"/>
                </a:solidFill>
              </a:rPr>
              <a:t>Source: California Department of Housing and Community Development (HCD); California Tax Credit Allocation Committee (TCAC), Updated Jan 2023.</a:t>
            </a:r>
            <a:endParaRPr lang="en-US" dirty="0"/>
          </a:p>
        </p:txBody>
      </p:sp>
      <p:sp>
        <p:nvSpPr>
          <p:cNvPr id="3" name="Slide Number Placeholder 2">
            <a:extLst>
              <a:ext uri="{FF2B5EF4-FFF2-40B4-BE49-F238E27FC236}">
                <a16:creationId xmlns:a16="http://schemas.microsoft.com/office/drawing/2014/main" id="{5BE0D972-AC1E-439B-A843-30A9EC9414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5" name="Picture 4">
            <a:extLst>
              <a:ext uri="{FF2B5EF4-FFF2-40B4-BE49-F238E27FC236}">
                <a16:creationId xmlns:a16="http://schemas.microsoft.com/office/drawing/2014/main" id="{8583761C-9B12-BE8C-AC08-0C0D6597E040}"/>
              </a:ext>
            </a:extLst>
          </p:cNvPr>
          <p:cNvPicPr>
            <a:picLocks noChangeAspect="1"/>
          </p:cNvPicPr>
          <p:nvPr/>
        </p:nvPicPr>
        <p:blipFill rotWithShape="1">
          <a:blip r:embed="rId2"/>
          <a:srcRect l="440" r="440"/>
          <a:stretch/>
        </p:blipFill>
        <p:spPr bwMode="auto">
          <a:xfrm>
            <a:off x="168821" y="1353273"/>
            <a:ext cx="4730984" cy="3598827"/>
          </a:xfrm>
          <a:prstGeom prst="rect">
            <a:avLst/>
          </a:prstGeom>
          <a:ln>
            <a:noFill/>
          </a:ln>
          <a:extLst>
            <a:ext uri="{53640926-AAD7-44D8-BBD7-CCE9431645EC}">
              <a14:shadowObscured xmlns:a14="http://schemas.microsoft.com/office/drawing/2010/main"/>
            </a:ext>
          </a:extLst>
        </p:spPr>
      </p:pic>
      <p:pic>
        <p:nvPicPr>
          <p:cNvPr id="6" name="Picture 5" descr="A collage of different colored maps&#10;&#10;Description automatically generated">
            <a:extLst>
              <a:ext uri="{FF2B5EF4-FFF2-40B4-BE49-F238E27FC236}">
                <a16:creationId xmlns:a16="http://schemas.microsoft.com/office/drawing/2014/main" id="{1914366F-5196-AEB6-9C58-153B6E3FB9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466" b="60176"/>
          <a:stretch/>
        </p:blipFill>
        <p:spPr bwMode="auto">
          <a:xfrm>
            <a:off x="4899805" y="1353273"/>
            <a:ext cx="1321435" cy="21404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0222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FAIR HOUSING INDICATORS</a:t>
            </a:r>
            <a:endParaRPr dirty="0"/>
          </a:p>
        </p:txBody>
      </p:sp>
      <p:sp>
        <p:nvSpPr>
          <p:cNvPr id="419" name="Google Shape;419;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grpSp>
        <p:nvGrpSpPr>
          <p:cNvPr id="435" name="Google Shape;435;p27"/>
          <p:cNvGrpSpPr/>
          <p:nvPr/>
        </p:nvGrpSpPr>
        <p:grpSpPr>
          <a:xfrm>
            <a:off x="270943" y="629920"/>
            <a:ext cx="392063" cy="291505"/>
            <a:chOff x="5247525" y="3007275"/>
            <a:chExt cx="517575" cy="384825"/>
          </a:xfrm>
        </p:grpSpPr>
        <p:sp>
          <p:nvSpPr>
            <p:cNvPr id="436" name="Google Shape;436;p2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FD48AF79-CBF9-406E-94AB-8B4FE20A16DC}"/>
              </a:ext>
            </a:extLst>
          </p:cNvPr>
          <p:cNvSpPr txBox="1">
            <a:spLocks/>
          </p:cNvSpPr>
          <p:nvPr/>
        </p:nvSpPr>
        <p:spPr>
          <a:xfrm>
            <a:off x="267822" y="1799913"/>
            <a:ext cx="7735643" cy="229055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016" lvl="4"/>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97B10DF-8D8D-41BE-B208-3836771994F1}"/>
              </a:ext>
            </a:extLst>
          </p:cNvPr>
          <p:cNvSpPr txBox="1"/>
          <p:nvPr/>
        </p:nvSpPr>
        <p:spPr>
          <a:xfrm>
            <a:off x="403089" y="1299897"/>
            <a:ext cx="6812254" cy="1823576"/>
          </a:xfrm>
          <a:prstGeom prst="rect">
            <a:avLst/>
          </a:prstGeom>
          <a:noFill/>
        </p:spPr>
        <p:txBody>
          <a:bodyPr wrap="square">
            <a:spAutoFit/>
          </a:bodyPr>
          <a:lstStyle/>
          <a:p>
            <a:r>
              <a:rPr lang="en-US" sz="2000" dirty="0"/>
              <a:t>7. Disproportionate Housing Needs:</a:t>
            </a:r>
          </a:p>
          <a:p>
            <a:endParaRPr lang="en-US" sz="2000" dirty="0"/>
          </a:p>
          <a:p>
            <a:r>
              <a:rPr lang="en-US" sz="1450" dirty="0"/>
              <a:t>Hanford consists of more owners who occupy their own units in comparison to Kings County where about half of homeowners occupied their own unit. In turn, renter-occupied housing units are less common in the City of Hanford compared to Kings County. These conditions, areas with high owner occupancy and low vacancy rates, may see appreciating property values.</a:t>
            </a:r>
          </a:p>
        </p:txBody>
      </p:sp>
    </p:spTree>
    <p:extLst>
      <p:ext uri="{BB962C8B-B14F-4D97-AF65-F5344CB8AC3E}">
        <p14:creationId xmlns:p14="http://schemas.microsoft.com/office/powerpoint/2010/main" val="1307411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AE06-4E74-4FA4-8873-257F9DEC75E3}"/>
              </a:ext>
            </a:extLst>
          </p:cNvPr>
          <p:cNvSpPr>
            <a:spLocks noGrp="1"/>
          </p:cNvSpPr>
          <p:nvPr>
            <p:ph type="title"/>
          </p:nvPr>
        </p:nvSpPr>
        <p:spPr/>
        <p:txBody>
          <a:bodyPr/>
          <a:lstStyle/>
          <a:p>
            <a:r>
              <a:rPr lang="en-US" sz="1200" dirty="0"/>
              <a:t>OVERPAYMENT BY RENTERS (ACS, 2017-2021) - TRACT LEVEL</a:t>
            </a:r>
            <a:br>
              <a:rPr lang="en-US" sz="1200" dirty="0"/>
            </a:br>
            <a:r>
              <a:rPr lang="en-US" sz="1000" dirty="0"/>
              <a:t>Sources: California Department of Housing and Community Development (HUD), ACS, 2017-2021. </a:t>
            </a:r>
          </a:p>
        </p:txBody>
      </p:sp>
      <p:sp>
        <p:nvSpPr>
          <p:cNvPr id="3" name="Slide Number Placeholder 2">
            <a:extLst>
              <a:ext uri="{FF2B5EF4-FFF2-40B4-BE49-F238E27FC236}">
                <a16:creationId xmlns:a16="http://schemas.microsoft.com/office/drawing/2014/main" id="{1E239368-D6EE-4D11-B971-8154CE821D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4" name="Picture 3">
            <a:extLst>
              <a:ext uri="{FF2B5EF4-FFF2-40B4-BE49-F238E27FC236}">
                <a16:creationId xmlns:a16="http://schemas.microsoft.com/office/drawing/2014/main" id="{522A1F75-C7E9-4954-B730-E957D5967339}"/>
              </a:ext>
            </a:extLst>
          </p:cNvPr>
          <p:cNvPicPr>
            <a:picLocks noChangeAspect="1"/>
          </p:cNvPicPr>
          <p:nvPr/>
        </p:nvPicPr>
        <p:blipFill>
          <a:blip r:embed="rId2"/>
          <a:stretch>
            <a:fillRect/>
          </a:stretch>
        </p:blipFill>
        <p:spPr>
          <a:xfrm>
            <a:off x="814275" y="1303537"/>
            <a:ext cx="5128653" cy="3750021"/>
          </a:xfrm>
          <a:prstGeom prst="rect">
            <a:avLst/>
          </a:prstGeom>
        </p:spPr>
      </p:pic>
    </p:spTree>
    <p:extLst>
      <p:ext uri="{BB962C8B-B14F-4D97-AF65-F5344CB8AC3E}">
        <p14:creationId xmlns:p14="http://schemas.microsoft.com/office/powerpoint/2010/main" val="2215901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A576-2D69-4A08-A71C-838B0D6CDBA5}"/>
              </a:ext>
            </a:extLst>
          </p:cNvPr>
          <p:cNvSpPr>
            <a:spLocks noGrp="1"/>
          </p:cNvSpPr>
          <p:nvPr>
            <p:ph type="title"/>
          </p:nvPr>
        </p:nvSpPr>
        <p:spPr/>
        <p:txBody>
          <a:bodyPr/>
          <a:lstStyle/>
          <a:p>
            <a:r>
              <a:rPr lang="en-US" sz="1200" dirty="0">
                <a:solidFill>
                  <a:srgbClr val="FFFFFF"/>
                </a:solidFill>
              </a:rPr>
              <a:t>OVERPAYMENT BY RENTERS (ACS, 2017-2021) - TRACT LEVEL</a:t>
            </a:r>
            <a:br>
              <a:rPr lang="en-US" sz="1200" dirty="0">
                <a:solidFill>
                  <a:srgbClr val="FFFFFF"/>
                </a:solidFill>
              </a:rPr>
            </a:br>
            <a:r>
              <a:rPr lang="en-US" sz="1000" dirty="0">
                <a:solidFill>
                  <a:srgbClr val="FFFFFF"/>
                </a:solidFill>
              </a:rPr>
              <a:t>Sources: California Department of Housing and Community Development (HUD), ACS, 2017-2021. </a:t>
            </a:r>
            <a:endParaRPr lang="en-US" dirty="0"/>
          </a:p>
        </p:txBody>
      </p:sp>
      <p:sp>
        <p:nvSpPr>
          <p:cNvPr id="3" name="Slide Number Placeholder 2">
            <a:extLst>
              <a:ext uri="{FF2B5EF4-FFF2-40B4-BE49-F238E27FC236}">
                <a16:creationId xmlns:a16="http://schemas.microsoft.com/office/drawing/2014/main" id="{9C788ABF-E1B1-42A8-B552-FC23085E1E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5" name="Picture 4">
            <a:extLst>
              <a:ext uri="{FF2B5EF4-FFF2-40B4-BE49-F238E27FC236}">
                <a16:creationId xmlns:a16="http://schemas.microsoft.com/office/drawing/2014/main" id="{A78F8A4D-6F2D-69E4-3148-3CEC2EF926B7}"/>
              </a:ext>
            </a:extLst>
          </p:cNvPr>
          <p:cNvPicPr>
            <a:picLocks noChangeAspect="1"/>
          </p:cNvPicPr>
          <p:nvPr/>
        </p:nvPicPr>
        <p:blipFill rotWithShape="1">
          <a:blip r:embed="rId2"/>
          <a:srcRect l="91" r="91"/>
          <a:stretch/>
        </p:blipFill>
        <p:spPr bwMode="auto">
          <a:xfrm>
            <a:off x="55853" y="1434384"/>
            <a:ext cx="4436245" cy="3370093"/>
          </a:xfrm>
          <a:prstGeom prst="rect">
            <a:avLst/>
          </a:prstGeom>
          <a:ln>
            <a:noFill/>
          </a:ln>
          <a:extLst>
            <a:ext uri="{53640926-AAD7-44D8-BBD7-CCE9431645EC}">
              <a14:shadowObscured xmlns:a14="http://schemas.microsoft.com/office/drawing/2010/main"/>
            </a:ext>
          </a:extLst>
        </p:spPr>
      </p:pic>
      <p:pic>
        <p:nvPicPr>
          <p:cNvPr id="6" name="Picture 5" descr="A collage of a map&#10;&#10;Description automatically generated">
            <a:extLst>
              <a:ext uri="{FF2B5EF4-FFF2-40B4-BE49-F238E27FC236}">
                <a16:creationId xmlns:a16="http://schemas.microsoft.com/office/drawing/2014/main" id="{D1F209C2-C9DF-CCB4-59B6-1E9444BB75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907" t="-946" b="57282"/>
          <a:stretch/>
        </p:blipFill>
        <p:spPr bwMode="auto">
          <a:xfrm>
            <a:off x="4492098" y="1434385"/>
            <a:ext cx="1948815" cy="30513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040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6</a:t>
            </a:r>
            <a:r>
              <a:rPr lang="en-US" baseline="30000" dirty="0"/>
              <a:t>th</a:t>
            </a:r>
            <a:r>
              <a:rPr lang="en-US" dirty="0"/>
              <a:t> CYCLE RHNA ALLOCATION</a:t>
            </a:r>
            <a:endParaRPr dirty="0"/>
          </a:p>
        </p:txBody>
      </p:sp>
      <p:sp>
        <p:nvSpPr>
          <p:cNvPr id="419" name="Google Shape;419;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1" i="0" u="none" strike="noStrike" kern="0" cap="none" spc="0" normalizeH="0" baseline="0" noProof="0">
              <a:ln>
                <a:noFill/>
              </a:ln>
              <a:solidFill>
                <a:srgbClr val="FFFFFF"/>
              </a:solidFill>
              <a:effectLst/>
              <a:uLnTx/>
              <a:uFillTx/>
              <a:latin typeface="Roboto Condensed"/>
              <a:sym typeface="Roboto Condensed"/>
            </a:endParaRPr>
          </a:p>
        </p:txBody>
      </p:sp>
      <p:grpSp>
        <p:nvGrpSpPr>
          <p:cNvPr id="435" name="Google Shape;435;p27"/>
          <p:cNvGrpSpPr/>
          <p:nvPr/>
        </p:nvGrpSpPr>
        <p:grpSpPr>
          <a:xfrm>
            <a:off x="270943" y="629920"/>
            <a:ext cx="392063" cy="291505"/>
            <a:chOff x="5247525" y="3007275"/>
            <a:chExt cx="517575" cy="384825"/>
          </a:xfrm>
        </p:grpSpPr>
        <p:sp>
          <p:nvSpPr>
            <p:cNvPr id="436" name="Google Shape;436;p2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Content Placeholder 2">
            <a:extLst>
              <a:ext uri="{FF2B5EF4-FFF2-40B4-BE49-F238E27FC236}">
                <a16:creationId xmlns:a16="http://schemas.microsoft.com/office/drawing/2014/main" id="{FD48AF79-CBF9-406E-94AB-8B4FE20A16DC}"/>
              </a:ext>
            </a:extLst>
          </p:cNvPr>
          <p:cNvSpPr txBox="1">
            <a:spLocks/>
          </p:cNvSpPr>
          <p:nvPr/>
        </p:nvSpPr>
        <p:spPr>
          <a:xfrm>
            <a:off x="969579" y="1799912"/>
            <a:ext cx="5667704" cy="283658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016" marR="0" lvl="4"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aphicFrame>
        <p:nvGraphicFramePr>
          <p:cNvPr id="4" name="Table 3">
            <a:extLst>
              <a:ext uri="{FF2B5EF4-FFF2-40B4-BE49-F238E27FC236}">
                <a16:creationId xmlns:a16="http://schemas.microsoft.com/office/drawing/2014/main" id="{0A526C39-804D-46B6-93E0-34D1EBE34EE6}"/>
              </a:ext>
            </a:extLst>
          </p:cNvPr>
          <p:cNvGraphicFramePr>
            <a:graphicFrameLocks noGrp="1"/>
          </p:cNvGraphicFramePr>
          <p:nvPr>
            <p:extLst>
              <p:ext uri="{D42A27DB-BD31-4B8C-83A1-F6EECF244321}">
                <p14:modId xmlns:p14="http://schemas.microsoft.com/office/powerpoint/2010/main" val="967004523"/>
              </p:ext>
            </p:extLst>
          </p:nvPr>
        </p:nvGraphicFramePr>
        <p:xfrm>
          <a:off x="1140535" y="1917047"/>
          <a:ext cx="5092263" cy="2507742"/>
        </p:xfrm>
        <a:graphic>
          <a:graphicData uri="http://schemas.openxmlformats.org/drawingml/2006/table">
            <a:tbl>
              <a:tblPr firstRow="1" firstCol="1" bandRow="1"/>
              <a:tblGrid>
                <a:gridCol w="1799734">
                  <a:extLst>
                    <a:ext uri="{9D8B030D-6E8A-4147-A177-3AD203B41FA5}">
                      <a16:colId xmlns:a16="http://schemas.microsoft.com/office/drawing/2014/main" val="930928461"/>
                    </a:ext>
                  </a:extLst>
                </a:gridCol>
                <a:gridCol w="1595108">
                  <a:extLst>
                    <a:ext uri="{9D8B030D-6E8A-4147-A177-3AD203B41FA5}">
                      <a16:colId xmlns:a16="http://schemas.microsoft.com/office/drawing/2014/main" val="148913881"/>
                    </a:ext>
                  </a:extLst>
                </a:gridCol>
                <a:gridCol w="1697421">
                  <a:extLst>
                    <a:ext uri="{9D8B030D-6E8A-4147-A177-3AD203B41FA5}">
                      <a16:colId xmlns:a16="http://schemas.microsoft.com/office/drawing/2014/main" val="1721875204"/>
                    </a:ext>
                  </a:extLst>
                </a:gridCol>
              </a:tblGrid>
              <a:tr h="307329">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Jurisdiction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RHNA Allocation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Percent of 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3413077"/>
                  </a:ext>
                </a:extLst>
              </a:tr>
              <a:tr h="307329">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Avenal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7379608"/>
                  </a:ext>
                </a:extLst>
              </a:tr>
              <a:tr h="307329">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Corcoran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715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2691773"/>
                  </a:ext>
                </a:extLst>
              </a:tr>
              <a:tr h="307329">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Hanford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5547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8006782"/>
                  </a:ext>
                </a:extLst>
              </a:tr>
              <a:tr h="307329">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Lemoore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2329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25 %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539814"/>
                  </a:ext>
                </a:extLst>
              </a:tr>
              <a:tr h="307329">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Unincorporated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561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6 %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447572"/>
                  </a:ext>
                </a:extLst>
              </a:tr>
              <a:tr h="307329">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9429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444300"/>
                  </a:ext>
                </a:extLst>
              </a:tr>
            </a:tbl>
          </a:graphicData>
        </a:graphic>
      </p:graphicFrame>
    </p:spTree>
    <p:extLst>
      <p:ext uri="{BB962C8B-B14F-4D97-AF65-F5344CB8AC3E}">
        <p14:creationId xmlns:p14="http://schemas.microsoft.com/office/powerpoint/2010/main" val="3494549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21EA8-4BA1-44F2-BD38-E81C18C42636}"/>
              </a:ext>
            </a:extLst>
          </p:cNvPr>
          <p:cNvSpPr>
            <a:spLocks noGrp="1"/>
          </p:cNvSpPr>
          <p:nvPr>
            <p:ph type="title"/>
          </p:nvPr>
        </p:nvSpPr>
        <p:spPr/>
        <p:txBody>
          <a:bodyPr/>
          <a:lstStyle/>
          <a:p>
            <a:br>
              <a:rPr lang="en-US" sz="1200" dirty="0"/>
            </a:br>
            <a:r>
              <a:rPr lang="en-US" sz="1200" dirty="0"/>
              <a:t>OVERPAYMENT BY HOMEOWNERS (ACS, 2017-2021) – TRACTWISE</a:t>
            </a:r>
            <a:br>
              <a:rPr lang="en-US" dirty="0"/>
            </a:br>
            <a:r>
              <a:rPr lang="en-US" sz="1000" dirty="0"/>
              <a:t>Sources: California Department of Housing and Community Development (HUD), ACS, 2017-2021. </a:t>
            </a:r>
            <a:br>
              <a:rPr lang="en-US" dirty="0"/>
            </a:br>
            <a:endParaRPr lang="en-US" dirty="0"/>
          </a:p>
        </p:txBody>
      </p:sp>
      <p:sp>
        <p:nvSpPr>
          <p:cNvPr id="3" name="Slide Number Placeholder 2">
            <a:extLst>
              <a:ext uri="{FF2B5EF4-FFF2-40B4-BE49-F238E27FC236}">
                <a16:creationId xmlns:a16="http://schemas.microsoft.com/office/drawing/2014/main" id="{B73244B3-234B-4BE3-8C69-48FF09A551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4" name="Picture 3">
            <a:extLst>
              <a:ext uri="{FF2B5EF4-FFF2-40B4-BE49-F238E27FC236}">
                <a16:creationId xmlns:a16="http://schemas.microsoft.com/office/drawing/2014/main" id="{3119E92F-DC70-4C8F-B293-206B10FF03B3}"/>
              </a:ext>
            </a:extLst>
          </p:cNvPr>
          <p:cNvPicPr>
            <a:picLocks noChangeAspect="1"/>
          </p:cNvPicPr>
          <p:nvPr/>
        </p:nvPicPr>
        <p:blipFill>
          <a:blip r:embed="rId2"/>
          <a:stretch>
            <a:fillRect/>
          </a:stretch>
        </p:blipFill>
        <p:spPr>
          <a:xfrm>
            <a:off x="814275" y="1391743"/>
            <a:ext cx="5099650" cy="3751757"/>
          </a:xfrm>
          <a:prstGeom prst="rect">
            <a:avLst/>
          </a:prstGeom>
        </p:spPr>
      </p:pic>
    </p:spTree>
    <p:extLst>
      <p:ext uri="{BB962C8B-B14F-4D97-AF65-F5344CB8AC3E}">
        <p14:creationId xmlns:p14="http://schemas.microsoft.com/office/powerpoint/2010/main" val="674340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6667-6C8A-47FD-B215-35DE58A1F7E8}"/>
              </a:ext>
            </a:extLst>
          </p:cNvPr>
          <p:cNvSpPr>
            <a:spLocks noGrp="1"/>
          </p:cNvSpPr>
          <p:nvPr>
            <p:ph type="title"/>
          </p:nvPr>
        </p:nvSpPr>
        <p:spPr/>
        <p:txBody>
          <a:bodyPr/>
          <a:lstStyle/>
          <a:p>
            <a:r>
              <a:rPr lang="en-US" sz="1200" dirty="0"/>
              <a:t>OVERCROWDING BY TRACT</a:t>
            </a:r>
            <a:br>
              <a:rPr lang="en-US" sz="1200" dirty="0"/>
            </a:br>
            <a:r>
              <a:rPr lang="en-US" sz="1000" dirty="0"/>
              <a:t>Sources: California Department of Housing and Community Development (HUD), ACS, 2017-2021. </a:t>
            </a:r>
          </a:p>
        </p:txBody>
      </p:sp>
      <p:sp>
        <p:nvSpPr>
          <p:cNvPr id="3" name="Slide Number Placeholder 2">
            <a:extLst>
              <a:ext uri="{FF2B5EF4-FFF2-40B4-BE49-F238E27FC236}">
                <a16:creationId xmlns:a16="http://schemas.microsoft.com/office/drawing/2014/main" id="{5C4D3825-C4E2-465D-9456-17B7E056A3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4" name="Picture 3">
            <a:extLst>
              <a:ext uri="{FF2B5EF4-FFF2-40B4-BE49-F238E27FC236}">
                <a16:creationId xmlns:a16="http://schemas.microsoft.com/office/drawing/2014/main" id="{77A07515-FC61-4C33-BE1A-0ACC6A08B29A}"/>
              </a:ext>
            </a:extLst>
          </p:cNvPr>
          <p:cNvPicPr>
            <a:picLocks noChangeAspect="1"/>
          </p:cNvPicPr>
          <p:nvPr/>
        </p:nvPicPr>
        <p:blipFill>
          <a:blip r:embed="rId2"/>
          <a:stretch>
            <a:fillRect/>
          </a:stretch>
        </p:blipFill>
        <p:spPr>
          <a:xfrm>
            <a:off x="814275" y="1467721"/>
            <a:ext cx="5102695" cy="3750730"/>
          </a:xfrm>
          <a:prstGeom prst="rect">
            <a:avLst/>
          </a:prstGeom>
        </p:spPr>
      </p:pic>
    </p:spTree>
    <p:extLst>
      <p:ext uri="{BB962C8B-B14F-4D97-AF65-F5344CB8AC3E}">
        <p14:creationId xmlns:p14="http://schemas.microsoft.com/office/powerpoint/2010/main" val="4111778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934F-AAD1-449F-8E77-CABE9A84EC38}"/>
              </a:ext>
            </a:extLst>
          </p:cNvPr>
          <p:cNvSpPr>
            <a:spLocks noGrp="1"/>
          </p:cNvSpPr>
          <p:nvPr>
            <p:ph type="title"/>
          </p:nvPr>
        </p:nvSpPr>
        <p:spPr/>
        <p:txBody>
          <a:bodyPr/>
          <a:lstStyle/>
          <a:p>
            <a:r>
              <a:rPr lang="en-US" sz="1200" dirty="0">
                <a:solidFill>
                  <a:srgbClr val="FFFFFF"/>
                </a:solidFill>
              </a:rPr>
              <a:t>OVERCROWDING BY TRACT</a:t>
            </a:r>
            <a:br>
              <a:rPr lang="en-US" sz="1200" dirty="0">
                <a:solidFill>
                  <a:srgbClr val="FFFFFF"/>
                </a:solidFill>
              </a:rPr>
            </a:br>
            <a:r>
              <a:rPr lang="en-US" sz="1000" dirty="0">
                <a:solidFill>
                  <a:srgbClr val="FFFFFF"/>
                </a:solidFill>
              </a:rPr>
              <a:t>Sources: California Department of Housing and Community Development (HUD), ACS, 2017-2021. </a:t>
            </a:r>
            <a:endParaRPr lang="en-US" dirty="0"/>
          </a:p>
        </p:txBody>
      </p:sp>
      <p:sp>
        <p:nvSpPr>
          <p:cNvPr id="3" name="Slide Number Placeholder 2">
            <a:extLst>
              <a:ext uri="{FF2B5EF4-FFF2-40B4-BE49-F238E27FC236}">
                <a16:creationId xmlns:a16="http://schemas.microsoft.com/office/drawing/2014/main" id="{6BA2B685-1C3B-4328-828C-B5AFCB4725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5" name="Picture 4">
            <a:extLst>
              <a:ext uri="{FF2B5EF4-FFF2-40B4-BE49-F238E27FC236}">
                <a16:creationId xmlns:a16="http://schemas.microsoft.com/office/drawing/2014/main" id="{D338D578-BF25-51C2-AD0B-CB858A892BEC}"/>
              </a:ext>
            </a:extLst>
          </p:cNvPr>
          <p:cNvPicPr>
            <a:picLocks noChangeAspect="1"/>
          </p:cNvPicPr>
          <p:nvPr/>
        </p:nvPicPr>
        <p:blipFill rotWithShape="1">
          <a:blip r:embed="rId2"/>
          <a:srcRect l="1383" r="1383"/>
          <a:stretch/>
        </p:blipFill>
        <p:spPr bwMode="auto">
          <a:xfrm>
            <a:off x="38600" y="1323469"/>
            <a:ext cx="4924017" cy="3690634"/>
          </a:xfrm>
          <a:prstGeom prst="rect">
            <a:avLst/>
          </a:prstGeom>
          <a:ln>
            <a:noFill/>
          </a:ln>
          <a:extLst>
            <a:ext uri="{53640926-AAD7-44D8-BBD7-CCE9431645EC}">
              <a14:shadowObscured xmlns:a14="http://schemas.microsoft.com/office/drawing/2010/main"/>
            </a:ext>
          </a:extLst>
        </p:spPr>
      </p:pic>
      <p:pic>
        <p:nvPicPr>
          <p:cNvPr id="6" name="Picture 5" descr="A collage of a map&#10;&#10;Description automatically generated">
            <a:extLst>
              <a:ext uri="{FF2B5EF4-FFF2-40B4-BE49-F238E27FC236}">
                <a16:creationId xmlns:a16="http://schemas.microsoft.com/office/drawing/2014/main" id="{815FA1EA-93CB-D40B-96E0-422FBDFF50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755" b="49802"/>
          <a:stretch/>
        </p:blipFill>
        <p:spPr bwMode="auto">
          <a:xfrm>
            <a:off x="4962617" y="1323469"/>
            <a:ext cx="1282065" cy="28775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5611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FAIR HOUSING INDICATORS</a:t>
            </a:r>
            <a:endParaRPr dirty="0"/>
          </a:p>
        </p:txBody>
      </p:sp>
      <p:sp>
        <p:nvSpPr>
          <p:cNvPr id="419" name="Google Shape;419;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grpSp>
        <p:nvGrpSpPr>
          <p:cNvPr id="435" name="Google Shape;435;p27"/>
          <p:cNvGrpSpPr/>
          <p:nvPr/>
        </p:nvGrpSpPr>
        <p:grpSpPr>
          <a:xfrm>
            <a:off x="270943" y="629920"/>
            <a:ext cx="392063" cy="291505"/>
            <a:chOff x="5247525" y="3007275"/>
            <a:chExt cx="517575" cy="384825"/>
          </a:xfrm>
        </p:grpSpPr>
        <p:sp>
          <p:nvSpPr>
            <p:cNvPr id="436" name="Google Shape;436;p2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FD48AF79-CBF9-406E-94AB-8B4FE20A16DC}"/>
              </a:ext>
            </a:extLst>
          </p:cNvPr>
          <p:cNvSpPr txBox="1">
            <a:spLocks/>
          </p:cNvSpPr>
          <p:nvPr/>
        </p:nvSpPr>
        <p:spPr>
          <a:xfrm>
            <a:off x="267822" y="1799913"/>
            <a:ext cx="7735643" cy="229055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016" lvl="4"/>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97B10DF-8D8D-41BE-B208-3836771994F1}"/>
              </a:ext>
            </a:extLst>
          </p:cNvPr>
          <p:cNvSpPr txBox="1"/>
          <p:nvPr/>
        </p:nvSpPr>
        <p:spPr>
          <a:xfrm>
            <a:off x="403089" y="1474225"/>
            <a:ext cx="6759788" cy="3477875"/>
          </a:xfrm>
          <a:prstGeom prst="rect">
            <a:avLst/>
          </a:prstGeom>
          <a:noFill/>
        </p:spPr>
        <p:txBody>
          <a:bodyPr wrap="square">
            <a:spAutoFit/>
          </a:bodyPr>
          <a:lstStyle/>
          <a:p>
            <a:r>
              <a:rPr lang="en-US" sz="2000" dirty="0"/>
              <a:t>8. Displacement</a:t>
            </a:r>
          </a:p>
          <a:p>
            <a:endParaRPr lang="en-US" sz="2000" dirty="0"/>
          </a:p>
          <a:p>
            <a:r>
              <a:rPr lang="en-US" sz="2000" dirty="0"/>
              <a:t>The City of Hanford is at risk of displacement in the southern and central areas. The rest of city is at lower risk of displacement. Neighboring areas have lower risks of displacement as well. Displacement risk refers to the likelihood of residents, particularly low-income renter households, being forced to move out of their neighborhoods due to various factors. This concept is often evaluated in the context of gentrification, rising housing costs, and changing neighborhood dynamics.</a:t>
            </a:r>
            <a:endParaRPr lang="en-US" dirty="0"/>
          </a:p>
        </p:txBody>
      </p:sp>
    </p:spTree>
    <p:extLst>
      <p:ext uri="{BB962C8B-B14F-4D97-AF65-F5344CB8AC3E}">
        <p14:creationId xmlns:p14="http://schemas.microsoft.com/office/powerpoint/2010/main" val="3651792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8377-1F0B-415C-B629-CF6B8554DF0C}"/>
              </a:ext>
            </a:extLst>
          </p:cNvPr>
          <p:cNvSpPr>
            <a:spLocks noGrp="1"/>
          </p:cNvSpPr>
          <p:nvPr>
            <p:ph type="title"/>
          </p:nvPr>
        </p:nvSpPr>
        <p:spPr/>
        <p:txBody>
          <a:bodyPr/>
          <a:lstStyle/>
          <a:p>
            <a:br>
              <a:rPr lang="en-US" sz="1200" dirty="0"/>
            </a:br>
            <a:br>
              <a:rPr lang="en-US" sz="1200" dirty="0"/>
            </a:br>
            <a:br>
              <a:rPr lang="en-US" sz="1200" dirty="0"/>
            </a:br>
            <a:r>
              <a:rPr lang="en-US" sz="1200" dirty="0"/>
              <a:t>ESTIMATED DISPLACEMENT RISK - OVERALL DISPLACEMENT BY TRACT</a:t>
            </a:r>
            <a:br>
              <a:rPr lang="en-US" dirty="0"/>
            </a:br>
            <a:r>
              <a:rPr lang="en-US" sz="1000" dirty="0"/>
              <a:t>Sources: California Department of Housing and Community Development (HUD), UCB - Urban Displacement Project, 2022</a:t>
            </a:r>
            <a:br>
              <a:rPr lang="en-US" dirty="0"/>
            </a:br>
            <a:br>
              <a:rPr lang="en-US" dirty="0"/>
            </a:br>
            <a:endParaRPr lang="en-US" dirty="0"/>
          </a:p>
        </p:txBody>
      </p:sp>
      <p:sp>
        <p:nvSpPr>
          <p:cNvPr id="3" name="Slide Number Placeholder 2">
            <a:extLst>
              <a:ext uri="{FF2B5EF4-FFF2-40B4-BE49-F238E27FC236}">
                <a16:creationId xmlns:a16="http://schemas.microsoft.com/office/drawing/2014/main" id="{9FA94463-73C5-4D35-B823-6C0B15B1D98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FFFFFF"/>
                </a:solidFill>
                <a:effectLst/>
                <a:uLnTx/>
                <a:uFillTx/>
                <a:latin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 sz="1200" b="1" i="0" u="none" strike="noStrike" kern="0" cap="none" spc="0" normalizeH="0" baseline="0" noProof="0">
              <a:ln>
                <a:noFill/>
              </a:ln>
              <a:solidFill>
                <a:srgbClr val="FFFFFF"/>
              </a:solidFill>
              <a:effectLst/>
              <a:uLnTx/>
              <a:uFillTx/>
              <a:latin typeface="Roboto Condensed"/>
              <a:sym typeface="Roboto Condensed"/>
            </a:endParaRPr>
          </a:p>
        </p:txBody>
      </p:sp>
      <p:pic>
        <p:nvPicPr>
          <p:cNvPr id="4" name="Picture 3">
            <a:extLst>
              <a:ext uri="{FF2B5EF4-FFF2-40B4-BE49-F238E27FC236}">
                <a16:creationId xmlns:a16="http://schemas.microsoft.com/office/drawing/2014/main" id="{2F6E9E76-6765-47EF-B180-1C985AFEB0EC}"/>
              </a:ext>
            </a:extLst>
          </p:cNvPr>
          <p:cNvPicPr>
            <a:picLocks noChangeAspect="1"/>
          </p:cNvPicPr>
          <p:nvPr/>
        </p:nvPicPr>
        <p:blipFill>
          <a:blip r:embed="rId2"/>
          <a:stretch>
            <a:fillRect/>
          </a:stretch>
        </p:blipFill>
        <p:spPr>
          <a:xfrm>
            <a:off x="814275" y="1420534"/>
            <a:ext cx="5176987" cy="3797916"/>
          </a:xfrm>
          <a:prstGeom prst="rect">
            <a:avLst/>
          </a:prstGeom>
        </p:spPr>
      </p:pic>
    </p:spTree>
    <p:extLst>
      <p:ext uri="{BB962C8B-B14F-4D97-AF65-F5344CB8AC3E}">
        <p14:creationId xmlns:p14="http://schemas.microsoft.com/office/powerpoint/2010/main" val="1028644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71D0B-2CA0-4501-A181-A1247177EEE8}"/>
              </a:ext>
            </a:extLst>
          </p:cNvPr>
          <p:cNvSpPr>
            <a:spLocks noGrp="1"/>
          </p:cNvSpPr>
          <p:nvPr>
            <p:ph type="title"/>
          </p:nvPr>
        </p:nvSpPr>
        <p:spPr/>
        <p:txBody>
          <a:bodyPr/>
          <a:lstStyle/>
          <a:p>
            <a:r>
              <a:rPr lang="en-US" sz="1200" dirty="0">
                <a:solidFill>
                  <a:srgbClr val="FFFFFF"/>
                </a:solidFill>
              </a:rPr>
              <a:t>ESTIMATED DISPLACEMENT RISK - OVERALL DISPLACEMENT BY TRACT</a:t>
            </a:r>
            <a:br>
              <a:rPr lang="en-US" dirty="0">
                <a:solidFill>
                  <a:srgbClr val="FFFFFF"/>
                </a:solidFill>
              </a:rPr>
            </a:br>
            <a:r>
              <a:rPr lang="en-US" sz="1000" dirty="0">
                <a:solidFill>
                  <a:srgbClr val="FFFFFF"/>
                </a:solidFill>
              </a:rPr>
              <a:t>Sources: California Department of Housing and Community Development (HUD), UCB - Urban Displacement Project, 2022</a:t>
            </a:r>
            <a:endParaRPr lang="en-US" dirty="0"/>
          </a:p>
        </p:txBody>
      </p:sp>
      <p:sp>
        <p:nvSpPr>
          <p:cNvPr id="3" name="Slide Number Placeholder 2">
            <a:extLst>
              <a:ext uri="{FF2B5EF4-FFF2-40B4-BE49-F238E27FC236}">
                <a16:creationId xmlns:a16="http://schemas.microsoft.com/office/drawing/2014/main" id="{0A2E4225-738E-4B59-B8C5-3A2C10227E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5" name="Picture 4">
            <a:extLst>
              <a:ext uri="{FF2B5EF4-FFF2-40B4-BE49-F238E27FC236}">
                <a16:creationId xmlns:a16="http://schemas.microsoft.com/office/drawing/2014/main" id="{2B6ED002-5C99-5DC9-5695-67CD3475BB63}"/>
              </a:ext>
            </a:extLst>
          </p:cNvPr>
          <p:cNvPicPr>
            <a:picLocks noChangeAspect="1"/>
          </p:cNvPicPr>
          <p:nvPr/>
        </p:nvPicPr>
        <p:blipFill rotWithShape="1">
          <a:blip r:embed="rId2"/>
          <a:srcRect t="9" b="9"/>
          <a:stretch/>
        </p:blipFill>
        <p:spPr bwMode="auto">
          <a:xfrm>
            <a:off x="38600" y="1360672"/>
            <a:ext cx="4883686" cy="3683002"/>
          </a:xfrm>
          <a:prstGeom prst="rect">
            <a:avLst/>
          </a:prstGeom>
          <a:ln>
            <a:noFill/>
          </a:ln>
          <a:extLst>
            <a:ext uri="{53640926-AAD7-44D8-BBD7-CCE9431645EC}">
              <a14:shadowObscured xmlns:a14="http://schemas.microsoft.com/office/drawing/2010/main"/>
            </a:ext>
          </a:extLst>
        </p:spPr>
      </p:pic>
      <p:pic>
        <p:nvPicPr>
          <p:cNvPr id="6" name="Picture 5" descr="A collage of a map&#10;&#10;Description automatically generated">
            <a:extLst>
              <a:ext uri="{FF2B5EF4-FFF2-40B4-BE49-F238E27FC236}">
                <a16:creationId xmlns:a16="http://schemas.microsoft.com/office/drawing/2014/main" id="{07A71D48-9183-42AB-1146-5F2A175136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126" b="65948"/>
          <a:stretch/>
        </p:blipFill>
        <p:spPr bwMode="auto">
          <a:xfrm>
            <a:off x="4922286" y="1360672"/>
            <a:ext cx="1217295" cy="19087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9455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C718-0DB0-4F73-B464-95CF2CF984B7}"/>
              </a:ext>
            </a:extLst>
          </p:cNvPr>
          <p:cNvSpPr>
            <a:spLocks noGrp="1"/>
          </p:cNvSpPr>
          <p:nvPr>
            <p:ph type="title"/>
          </p:nvPr>
        </p:nvSpPr>
        <p:spPr/>
        <p:txBody>
          <a:bodyPr/>
          <a:lstStyle/>
          <a:p>
            <a:r>
              <a:rPr lang="en-US" dirty="0">
                <a:solidFill>
                  <a:srgbClr val="FFFFFF"/>
                </a:solidFill>
              </a:rPr>
              <a:t>FAIR HOUSING INDICATORS</a:t>
            </a:r>
            <a:endParaRPr lang="en-US" dirty="0"/>
          </a:p>
        </p:txBody>
      </p:sp>
      <p:sp>
        <p:nvSpPr>
          <p:cNvPr id="3" name="Slide Number Placeholder 2">
            <a:extLst>
              <a:ext uri="{FF2B5EF4-FFF2-40B4-BE49-F238E27FC236}">
                <a16:creationId xmlns:a16="http://schemas.microsoft.com/office/drawing/2014/main" id="{2AAED3DA-AFA4-4279-AB40-3B52DE8C8C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4" name="Rectangle 3">
            <a:extLst>
              <a:ext uri="{FF2B5EF4-FFF2-40B4-BE49-F238E27FC236}">
                <a16:creationId xmlns:a16="http://schemas.microsoft.com/office/drawing/2014/main" id="{520E2D75-0F70-406E-8F5C-4E8AA424E7DA}"/>
              </a:ext>
            </a:extLst>
          </p:cNvPr>
          <p:cNvSpPr/>
          <p:nvPr/>
        </p:nvSpPr>
        <p:spPr>
          <a:xfrm>
            <a:off x="652380" y="1422740"/>
            <a:ext cx="6965620" cy="2554545"/>
          </a:xfrm>
          <a:prstGeom prst="rect">
            <a:avLst/>
          </a:prstGeom>
        </p:spPr>
        <p:txBody>
          <a:bodyPr wrap="square">
            <a:spAutoFit/>
          </a:bodyPr>
          <a:lstStyle/>
          <a:p>
            <a:r>
              <a:rPr lang="en-US" sz="2000" dirty="0"/>
              <a:t>9. Site Inventory</a:t>
            </a:r>
          </a:p>
          <a:p>
            <a:endParaRPr lang="en-US" sz="2000" dirty="0"/>
          </a:p>
          <a:p>
            <a:r>
              <a:rPr lang="en-US" sz="2000" dirty="0"/>
              <a:t>The City of Hanford is identified as Racially Integrated on the east and west with Low-Medium Segregation running from north to south. A number of tracts in the north and center lack sufficient data. There is no identified High POC or High White Segregation. Hanford is not in flood hazard or fire hazard severity zones. </a:t>
            </a:r>
          </a:p>
        </p:txBody>
      </p:sp>
    </p:spTree>
    <p:extLst>
      <p:ext uri="{BB962C8B-B14F-4D97-AF65-F5344CB8AC3E}">
        <p14:creationId xmlns:p14="http://schemas.microsoft.com/office/powerpoint/2010/main" val="1554565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FAIR HOUSING INDICATORS</a:t>
            </a:r>
            <a:endParaRPr dirty="0"/>
          </a:p>
        </p:txBody>
      </p:sp>
      <p:sp>
        <p:nvSpPr>
          <p:cNvPr id="419" name="Google Shape;419;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grpSp>
        <p:nvGrpSpPr>
          <p:cNvPr id="435" name="Google Shape;435;p27"/>
          <p:cNvGrpSpPr/>
          <p:nvPr/>
        </p:nvGrpSpPr>
        <p:grpSpPr>
          <a:xfrm>
            <a:off x="270943" y="629920"/>
            <a:ext cx="392063" cy="291505"/>
            <a:chOff x="5247525" y="3007275"/>
            <a:chExt cx="517575" cy="384825"/>
          </a:xfrm>
        </p:grpSpPr>
        <p:sp>
          <p:nvSpPr>
            <p:cNvPr id="436" name="Google Shape;436;p2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FD48AF79-CBF9-406E-94AB-8B4FE20A16DC}"/>
              </a:ext>
            </a:extLst>
          </p:cNvPr>
          <p:cNvSpPr txBox="1">
            <a:spLocks/>
          </p:cNvSpPr>
          <p:nvPr/>
        </p:nvSpPr>
        <p:spPr>
          <a:xfrm>
            <a:off x="267822" y="1799913"/>
            <a:ext cx="7735643" cy="229055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016" lvl="4"/>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97B10DF-8D8D-41BE-B208-3836771994F1}"/>
              </a:ext>
            </a:extLst>
          </p:cNvPr>
          <p:cNvSpPr txBox="1"/>
          <p:nvPr/>
        </p:nvSpPr>
        <p:spPr>
          <a:xfrm>
            <a:off x="930166" y="1799913"/>
            <a:ext cx="6804759" cy="1938992"/>
          </a:xfrm>
          <a:prstGeom prst="rect">
            <a:avLst/>
          </a:prstGeom>
          <a:noFill/>
        </p:spPr>
        <p:txBody>
          <a:bodyPr wrap="square">
            <a:spAutoFit/>
          </a:bodyPr>
          <a:lstStyle/>
          <a:p>
            <a:r>
              <a:rPr lang="en-US" sz="2000" dirty="0"/>
              <a:t>10. Identification of Contributing Factors, Goals and Actions:</a:t>
            </a:r>
          </a:p>
          <a:p>
            <a:r>
              <a:rPr lang="en-US" sz="2000" dirty="0"/>
              <a:t>	 </a:t>
            </a:r>
          </a:p>
          <a:p>
            <a:r>
              <a:rPr lang="en-US" sz="2000" dirty="0"/>
              <a:t>The programs contained in in the Housing Element are created in light of the findings of the fair housing analysis and needs of the community.</a:t>
            </a:r>
          </a:p>
        </p:txBody>
      </p:sp>
    </p:spTree>
    <p:extLst>
      <p:ext uri="{BB962C8B-B14F-4D97-AF65-F5344CB8AC3E}">
        <p14:creationId xmlns:p14="http://schemas.microsoft.com/office/powerpoint/2010/main" val="364825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HOUSING ELEMENT PROGRAM AREAS</a:t>
            </a:r>
            <a:endParaRPr dirty="0"/>
          </a:p>
        </p:txBody>
      </p:sp>
      <p:sp>
        <p:nvSpPr>
          <p:cNvPr id="443" name="Google Shape;443;p28"/>
          <p:cNvSpPr txBox="1">
            <a:spLocks noGrp="1"/>
          </p:cNvSpPr>
          <p:nvPr>
            <p:ph type="body" idx="1"/>
          </p:nvPr>
        </p:nvSpPr>
        <p:spPr>
          <a:xfrm>
            <a:off x="582750" y="1587532"/>
            <a:ext cx="6678662" cy="3048968"/>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600" b="1" dirty="0"/>
              <a:t>County’s housing programs address the following five major areas:</a:t>
            </a:r>
          </a:p>
          <a:p>
            <a:pPr marL="171450" lvl="0" indent="-171450" algn="l" rtl="0">
              <a:spcBef>
                <a:spcPts val="600"/>
              </a:spcBef>
              <a:spcAft>
                <a:spcPts val="0"/>
              </a:spcAft>
              <a:buFont typeface="Wingdings" panose="05000000000000000000" pitchFamily="2" charset="2"/>
              <a:buChar char="Ø"/>
            </a:pPr>
            <a:endParaRPr lang="en-US" sz="1600" b="1" dirty="0"/>
          </a:p>
          <a:p>
            <a:pPr marL="171450" lvl="0" indent="-171450" algn="l" rtl="0">
              <a:spcBef>
                <a:spcPts val="600"/>
              </a:spcBef>
              <a:spcAft>
                <a:spcPts val="0"/>
              </a:spcAft>
              <a:buFont typeface="Wingdings" panose="05000000000000000000" pitchFamily="2" charset="2"/>
              <a:buChar char="Ø"/>
            </a:pPr>
            <a:r>
              <a:rPr lang="en-US" sz="1600" b="1" dirty="0"/>
              <a:t>1. Maintaining and preserving the existing affordable housing stock;</a:t>
            </a:r>
          </a:p>
          <a:p>
            <a:pPr marL="171450" lvl="0" indent="-171450" algn="l" rtl="0">
              <a:spcBef>
                <a:spcPts val="600"/>
              </a:spcBef>
              <a:spcAft>
                <a:spcPts val="0"/>
              </a:spcAft>
              <a:buFont typeface="Wingdings" panose="05000000000000000000" pitchFamily="2" charset="2"/>
              <a:buChar char="Ø"/>
            </a:pPr>
            <a:r>
              <a:rPr lang="en-US" sz="1600" b="1" dirty="0"/>
              <a:t>2. Assisting in the provision of housing;</a:t>
            </a:r>
          </a:p>
          <a:p>
            <a:pPr marL="171450" lvl="0" indent="-171450" algn="l" rtl="0">
              <a:spcBef>
                <a:spcPts val="600"/>
              </a:spcBef>
              <a:spcAft>
                <a:spcPts val="0"/>
              </a:spcAft>
              <a:buFont typeface="Wingdings" panose="05000000000000000000" pitchFamily="2" charset="2"/>
              <a:buChar char="Ø"/>
            </a:pPr>
            <a:r>
              <a:rPr lang="en-US" sz="1600" b="1" dirty="0"/>
              <a:t>3. Removing governmental constraints, as necessary;</a:t>
            </a:r>
          </a:p>
          <a:p>
            <a:pPr marL="171450" lvl="0" indent="-171450" algn="l" rtl="0">
              <a:spcBef>
                <a:spcPts val="600"/>
              </a:spcBef>
              <a:spcAft>
                <a:spcPts val="0"/>
              </a:spcAft>
              <a:buFont typeface="Wingdings" panose="05000000000000000000" pitchFamily="2" charset="2"/>
              <a:buChar char="Ø"/>
            </a:pPr>
            <a:r>
              <a:rPr lang="en-US" sz="1600" b="1" dirty="0"/>
              <a:t>4. Providing adequate sites to achieve a variety and diversity of housing; and </a:t>
            </a:r>
          </a:p>
          <a:p>
            <a:pPr marL="171450" lvl="0" indent="-171450" algn="l" rtl="0">
              <a:spcBef>
                <a:spcPts val="600"/>
              </a:spcBef>
              <a:spcAft>
                <a:spcPts val="0"/>
              </a:spcAft>
              <a:buFont typeface="Wingdings" panose="05000000000000000000" pitchFamily="2" charset="2"/>
              <a:buChar char="Ø"/>
            </a:pPr>
            <a:r>
              <a:rPr lang="en-US" sz="1600" b="1" dirty="0"/>
              <a:t>5.Promoting equal housing opportunity.</a:t>
            </a:r>
          </a:p>
          <a:p>
            <a:pPr marL="171450" lvl="0" indent="-171450" algn="l" rtl="0">
              <a:spcBef>
                <a:spcPts val="600"/>
              </a:spcBef>
              <a:spcAft>
                <a:spcPts val="0"/>
              </a:spcAft>
              <a:buFont typeface="Wingdings" panose="05000000000000000000" pitchFamily="2" charset="2"/>
              <a:buChar char="Ø"/>
            </a:pPr>
            <a:endParaRPr lang="en-US" sz="1200" dirty="0"/>
          </a:p>
        </p:txBody>
      </p:sp>
      <p:sp>
        <p:nvSpPr>
          <p:cNvPr id="446" name="Google Shape;446;p2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grpSp>
        <p:nvGrpSpPr>
          <p:cNvPr id="450" name="Google Shape;450;p28"/>
          <p:cNvGrpSpPr/>
          <p:nvPr/>
        </p:nvGrpSpPr>
        <p:grpSpPr>
          <a:xfrm>
            <a:off x="305070" y="605926"/>
            <a:ext cx="323793" cy="339493"/>
            <a:chOff x="5961125" y="1623900"/>
            <a:chExt cx="427450" cy="448175"/>
          </a:xfrm>
        </p:grpSpPr>
        <p:sp>
          <p:nvSpPr>
            <p:cNvPr id="451" name="Google Shape;451;p28"/>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5540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QUANTITATIVE HOUSING OBJECTIVES</a:t>
            </a:r>
            <a:endParaRPr dirty="0"/>
          </a:p>
        </p:txBody>
      </p:sp>
      <p:sp>
        <p:nvSpPr>
          <p:cNvPr id="419" name="Google Shape;419;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2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endParaRPr>
          </a:p>
        </p:txBody>
      </p:sp>
      <p:grpSp>
        <p:nvGrpSpPr>
          <p:cNvPr id="435" name="Google Shape;435;p27"/>
          <p:cNvGrpSpPr/>
          <p:nvPr/>
        </p:nvGrpSpPr>
        <p:grpSpPr>
          <a:xfrm>
            <a:off x="270943" y="629920"/>
            <a:ext cx="392063" cy="291505"/>
            <a:chOff x="5247525" y="3007275"/>
            <a:chExt cx="517575" cy="384825"/>
          </a:xfrm>
        </p:grpSpPr>
        <p:sp>
          <p:nvSpPr>
            <p:cNvPr id="436" name="Google Shape;436;p2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Content Placeholder 2">
            <a:extLst>
              <a:ext uri="{FF2B5EF4-FFF2-40B4-BE49-F238E27FC236}">
                <a16:creationId xmlns:a16="http://schemas.microsoft.com/office/drawing/2014/main" id="{FD48AF79-CBF9-406E-94AB-8B4FE20A16DC}"/>
              </a:ext>
            </a:extLst>
          </p:cNvPr>
          <p:cNvSpPr txBox="1">
            <a:spLocks/>
          </p:cNvSpPr>
          <p:nvPr/>
        </p:nvSpPr>
        <p:spPr>
          <a:xfrm>
            <a:off x="267822" y="1799913"/>
            <a:ext cx="7735643" cy="229055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016" marR="0" lvl="4"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A6E1A269-7652-41D3-887D-88FB80EFAA1F}"/>
              </a:ext>
            </a:extLst>
          </p:cNvPr>
          <p:cNvGraphicFramePr>
            <a:graphicFrameLocks noGrp="1"/>
          </p:cNvGraphicFramePr>
          <p:nvPr>
            <p:extLst>
              <p:ext uri="{D42A27DB-BD31-4B8C-83A1-F6EECF244321}">
                <p14:modId xmlns:p14="http://schemas.microsoft.com/office/powerpoint/2010/main" val="3384285795"/>
              </p:ext>
            </p:extLst>
          </p:nvPr>
        </p:nvGraphicFramePr>
        <p:xfrm>
          <a:off x="1013618" y="1708150"/>
          <a:ext cx="6604381" cy="1975878"/>
        </p:xfrm>
        <a:graphic>
          <a:graphicData uri="http://schemas.openxmlformats.org/drawingml/2006/table">
            <a:tbl>
              <a:tblPr firstRow="1" firstCol="1" bandRow="1"/>
              <a:tblGrid>
                <a:gridCol w="2284838">
                  <a:extLst>
                    <a:ext uri="{9D8B030D-6E8A-4147-A177-3AD203B41FA5}">
                      <a16:colId xmlns:a16="http://schemas.microsoft.com/office/drawing/2014/main" val="3052328364"/>
                    </a:ext>
                  </a:extLst>
                </a:gridCol>
                <a:gridCol w="972738">
                  <a:extLst>
                    <a:ext uri="{9D8B030D-6E8A-4147-A177-3AD203B41FA5}">
                      <a16:colId xmlns:a16="http://schemas.microsoft.com/office/drawing/2014/main" val="1309030386"/>
                    </a:ext>
                  </a:extLst>
                </a:gridCol>
                <a:gridCol w="834507">
                  <a:extLst>
                    <a:ext uri="{9D8B030D-6E8A-4147-A177-3AD203B41FA5}">
                      <a16:colId xmlns:a16="http://schemas.microsoft.com/office/drawing/2014/main" val="2750804087"/>
                    </a:ext>
                  </a:extLst>
                </a:gridCol>
                <a:gridCol w="834507">
                  <a:extLst>
                    <a:ext uri="{9D8B030D-6E8A-4147-A177-3AD203B41FA5}">
                      <a16:colId xmlns:a16="http://schemas.microsoft.com/office/drawing/2014/main" val="1920444083"/>
                    </a:ext>
                  </a:extLst>
                </a:gridCol>
                <a:gridCol w="971275">
                  <a:extLst>
                    <a:ext uri="{9D8B030D-6E8A-4147-A177-3AD203B41FA5}">
                      <a16:colId xmlns:a16="http://schemas.microsoft.com/office/drawing/2014/main" val="1216584422"/>
                    </a:ext>
                  </a:extLst>
                </a:gridCol>
                <a:gridCol w="706516">
                  <a:extLst>
                    <a:ext uri="{9D8B030D-6E8A-4147-A177-3AD203B41FA5}">
                      <a16:colId xmlns:a16="http://schemas.microsoft.com/office/drawing/2014/main" val="821958228"/>
                    </a:ext>
                  </a:extLst>
                </a:gridCol>
              </a:tblGrid>
              <a:tr h="916676">
                <a:tc>
                  <a:txBody>
                    <a:bodyPr/>
                    <a:lstStyle/>
                    <a:p>
                      <a:pPr marL="0" marR="0" algn="ctr">
                        <a:lnSpc>
                          <a:spcPct val="121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Housing/Type</a:t>
                      </a:r>
                      <a:endParaRPr lang="en-US" sz="1100" b="1" dirty="0">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Extremely Low Income</a:t>
                      </a: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Very Low Income</a:t>
                      </a:r>
                      <a:endParaRPr lang="en-US" sz="1100" b="1" dirty="0">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Low Income</a:t>
                      </a: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Moderate &amp; Above Moderate Income</a:t>
                      </a: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Total</a:t>
                      </a: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739310"/>
                  </a:ext>
                </a:extLst>
              </a:tr>
              <a:tr h="261852">
                <a:tc>
                  <a:txBody>
                    <a:bodyPr/>
                    <a:lstStyle/>
                    <a:p>
                      <a:pPr marL="0" marR="0">
                        <a:lnSpc>
                          <a:spcPct val="121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RHNA 6</a:t>
                      </a:r>
                      <a:r>
                        <a:rPr lang="en-US" sz="1100" b="1" baseline="30000">
                          <a:effectLst/>
                          <a:latin typeface="Calibri" panose="020F0502020204030204" pitchFamily="34" charset="0"/>
                          <a:ea typeface="Calibri" panose="020F0502020204030204" pitchFamily="34" charset="0"/>
                          <a:cs typeface="Calibri" panose="020F0502020204030204" pitchFamily="34" charset="0"/>
                        </a:rPr>
                        <a:t>th</a:t>
                      </a:r>
                      <a:r>
                        <a:rPr lang="en-US" sz="1100" b="1">
                          <a:effectLst/>
                          <a:latin typeface="Calibri" panose="020F0502020204030204" pitchFamily="34" charset="0"/>
                          <a:ea typeface="Calibri" panose="020F0502020204030204" pitchFamily="34" charset="0"/>
                          <a:cs typeface="Calibri" panose="020F0502020204030204" pitchFamily="34" charset="0"/>
                        </a:rPr>
                        <a:t> Cycle Allocation</a:t>
                      </a: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dirty="0">
                          <a:effectLst/>
                          <a:latin typeface="Calibri" panose="020F0502020204030204" pitchFamily="34" charset="0"/>
                          <a:ea typeface="Calibri" panose="020F0502020204030204" pitchFamily="34" charset="0"/>
                          <a:cs typeface="Kartika" panose="02020503030404060203" pitchFamily="18" charset="0"/>
                        </a:rPr>
                        <a:t>684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dirty="0">
                          <a:effectLst/>
                          <a:latin typeface="Calibri" panose="020F0502020204030204" pitchFamily="34" charset="0"/>
                          <a:ea typeface="Calibri" panose="020F0502020204030204" pitchFamily="34" charset="0"/>
                          <a:cs typeface="Kartika" panose="02020503030404060203" pitchFamily="18" charset="0"/>
                        </a:rPr>
                        <a:t>685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dirty="0">
                          <a:effectLst/>
                          <a:latin typeface="Calibri" panose="020F0502020204030204" pitchFamily="34" charset="0"/>
                          <a:ea typeface="Calibri" panose="020F0502020204030204" pitchFamily="34" charset="0"/>
                          <a:cs typeface="Kartika" panose="02020503030404060203" pitchFamily="18" charset="0"/>
                        </a:rPr>
                        <a:t>993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dirty="0">
                          <a:effectLst/>
                          <a:latin typeface="Calibri" panose="020F0502020204030204" pitchFamily="34" charset="0"/>
                          <a:ea typeface="Calibri" panose="020F0502020204030204" pitchFamily="34" charset="0"/>
                          <a:cs typeface="Kartika" panose="02020503030404060203" pitchFamily="18" charset="0"/>
                        </a:rPr>
                        <a:t>3,185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r>
                        <a:rPr lang="en-US" sz="1100" b="1" dirty="0">
                          <a:effectLst/>
                          <a:latin typeface="Calibri" panose="020F0502020204030204" pitchFamily="34" charset="0"/>
                          <a:ea typeface="Calibri" panose="020F0502020204030204" pitchFamily="34" charset="0"/>
                          <a:cs typeface="Kartika" panose="02020503030404060203" pitchFamily="18" charset="0"/>
                        </a:rPr>
                        <a:t>5,547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694153"/>
                  </a:ext>
                </a:extLst>
              </a:tr>
              <a:tr h="261852">
                <a:tc>
                  <a:txBody>
                    <a:bodyPr/>
                    <a:lstStyle/>
                    <a:p>
                      <a:pPr marL="0" marR="0">
                        <a:lnSpc>
                          <a:spcPct val="121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New Construction</a:t>
                      </a: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dirty="0">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dirty="0">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dirty="0">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4056865"/>
                  </a:ext>
                </a:extLst>
              </a:tr>
              <a:tr h="273646">
                <a:tc>
                  <a:txBody>
                    <a:bodyPr/>
                    <a:lstStyle/>
                    <a:p>
                      <a:pPr marL="0" marR="0">
                        <a:lnSpc>
                          <a:spcPct val="121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Rehabilitation</a:t>
                      </a: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8188254"/>
                  </a:ext>
                </a:extLst>
              </a:tr>
              <a:tr h="261852">
                <a:tc>
                  <a:txBody>
                    <a:bodyPr/>
                    <a:lstStyle/>
                    <a:p>
                      <a:pPr marL="0" marR="0">
                        <a:lnSpc>
                          <a:spcPct val="121000"/>
                        </a:lnSpc>
                        <a:spcBef>
                          <a:spcPts val="0"/>
                        </a:spcBef>
                        <a:spcAft>
                          <a:spcPts val="0"/>
                        </a:spcAft>
                      </a:pPr>
                      <a:r>
                        <a:rPr lang="en-US" sz="1100" b="1">
                          <a:effectLst/>
                          <a:latin typeface="Calibri" panose="020F0502020204030204" pitchFamily="34" charset="0"/>
                          <a:ea typeface="Calibri" panose="020F0502020204030204" pitchFamily="34" charset="0"/>
                          <a:cs typeface="Calibri" panose="020F0502020204030204" pitchFamily="34" charset="0"/>
                        </a:rPr>
                        <a:t>Conservation/Rehabilitation</a:t>
                      </a: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1000"/>
                        </a:lnSpc>
                        <a:spcBef>
                          <a:spcPts val="0"/>
                        </a:spcBef>
                        <a:spcAft>
                          <a:spcPts val="0"/>
                        </a:spcAft>
                      </a:pPr>
                      <a:endParaRPr lang="en-US" sz="1100" b="1" dirty="0">
                        <a:effectLst/>
                        <a:latin typeface="Calibri" panose="020F0502020204030204" pitchFamily="34" charset="0"/>
                        <a:ea typeface="Calibri" panose="020F0502020204030204" pitchFamily="34" charset="0"/>
                        <a:cs typeface="Kartika" panose="02020503030404060203"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294809"/>
                  </a:ext>
                </a:extLst>
              </a:tr>
            </a:tbl>
          </a:graphicData>
        </a:graphic>
      </p:graphicFrame>
    </p:spTree>
    <p:extLst>
      <p:ext uri="{BB962C8B-B14F-4D97-AF65-F5344CB8AC3E}">
        <p14:creationId xmlns:p14="http://schemas.microsoft.com/office/powerpoint/2010/main" val="1835005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9A6A-954C-4A69-9175-E7C3CDAE2910}"/>
              </a:ext>
            </a:extLst>
          </p:cNvPr>
          <p:cNvSpPr>
            <a:spLocks noGrp="1"/>
          </p:cNvSpPr>
          <p:nvPr>
            <p:ph type="title"/>
          </p:nvPr>
        </p:nvSpPr>
        <p:spPr/>
        <p:txBody>
          <a:bodyPr/>
          <a:lstStyle/>
          <a:p>
            <a:r>
              <a:rPr lang="en-US" dirty="0"/>
              <a:t>RHNA ALLOCATION</a:t>
            </a:r>
          </a:p>
        </p:txBody>
      </p:sp>
      <p:sp>
        <p:nvSpPr>
          <p:cNvPr id="3" name="Slide Number Placeholder 2">
            <a:extLst>
              <a:ext uri="{FF2B5EF4-FFF2-40B4-BE49-F238E27FC236}">
                <a16:creationId xmlns:a16="http://schemas.microsoft.com/office/drawing/2014/main" id="{62E29AE1-F9CC-45B8-ADD2-0DE1A9721F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graphicFrame>
        <p:nvGraphicFramePr>
          <p:cNvPr id="4" name="Table 3">
            <a:extLst>
              <a:ext uri="{FF2B5EF4-FFF2-40B4-BE49-F238E27FC236}">
                <a16:creationId xmlns:a16="http://schemas.microsoft.com/office/drawing/2014/main" id="{91820793-4E58-4EDD-8598-7DA50F685273}"/>
              </a:ext>
            </a:extLst>
          </p:cNvPr>
          <p:cNvGraphicFramePr>
            <a:graphicFrameLocks noGrp="1"/>
          </p:cNvGraphicFramePr>
          <p:nvPr>
            <p:extLst>
              <p:ext uri="{D42A27DB-BD31-4B8C-83A1-F6EECF244321}">
                <p14:modId xmlns:p14="http://schemas.microsoft.com/office/powerpoint/2010/main" val="2644795631"/>
              </p:ext>
            </p:extLst>
          </p:nvPr>
        </p:nvGraphicFramePr>
        <p:xfrm>
          <a:off x="365760" y="1490133"/>
          <a:ext cx="7152637" cy="3146371"/>
        </p:xfrm>
        <a:graphic>
          <a:graphicData uri="http://schemas.openxmlformats.org/drawingml/2006/table">
            <a:tbl>
              <a:tblPr firstRow="1" firstCol="1" lastRow="1" lastCol="1" bandRow="1" bandCol="1"/>
              <a:tblGrid>
                <a:gridCol w="1094254">
                  <a:extLst>
                    <a:ext uri="{9D8B030D-6E8A-4147-A177-3AD203B41FA5}">
                      <a16:colId xmlns:a16="http://schemas.microsoft.com/office/drawing/2014/main" val="3198670552"/>
                    </a:ext>
                  </a:extLst>
                </a:gridCol>
                <a:gridCol w="1094254">
                  <a:extLst>
                    <a:ext uri="{9D8B030D-6E8A-4147-A177-3AD203B41FA5}">
                      <a16:colId xmlns:a16="http://schemas.microsoft.com/office/drawing/2014/main" val="4041132627"/>
                    </a:ext>
                  </a:extLst>
                </a:gridCol>
                <a:gridCol w="611164">
                  <a:extLst>
                    <a:ext uri="{9D8B030D-6E8A-4147-A177-3AD203B41FA5}">
                      <a16:colId xmlns:a16="http://schemas.microsoft.com/office/drawing/2014/main" val="2035991182"/>
                    </a:ext>
                  </a:extLst>
                </a:gridCol>
                <a:gridCol w="611164">
                  <a:extLst>
                    <a:ext uri="{9D8B030D-6E8A-4147-A177-3AD203B41FA5}">
                      <a16:colId xmlns:a16="http://schemas.microsoft.com/office/drawing/2014/main" val="1484621730"/>
                    </a:ext>
                  </a:extLst>
                </a:gridCol>
                <a:gridCol w="508306">
                  <a:extLst>
                    <a:ext uri="{9D8B030D-6E8A-4147-A177-3AD203B41FA5}">
                      <a16:colId xmlns:a16="http://schemas.microsoft.com/office/drawing/2014/main" val="2781583347"/>
                    </a:ext>
                  </a:extLst>
                </a:gridCol>
                <a:gridCol w="546795">
                  <a:extLst>
                    <a:ext uri="{9D8B030D-6E8A-4147-A177-3AD203B41FA5}">
                      <a16:colId xmlns:a16="http://schemas.microsoft.com/office/drawing/2014/main" val="4210754277"/>
                    </a:ext>
                  </a:extLst>
                </a:gridCol>
                <a:gridCol w="546795">
                  <a:extLst>
                    <a:ext uri="{9D8B030D-6E8A-4147-A177-3AD203B41FA5}">
                      <a16:colId xmlns:a16="http://schemas.microsoft.com/office/drawing/2014/main" val="354274224"/>
                    </a:ext>
                  </a:extLst>
                </a:gridCol>
                <a:gridCol w="546795">
                  <a:extLst>
                    <a:ext uri="{9D8B030D-6E8A-4147-A177-3AD203B41FA5}">
                      <a16:colId xmlns:a16="http://schemas.microsoft.com/office/drawing/2014/main" val="3423830728"/>
                    </a:ext>
                  </a:extLst>
                </a:gridCol>
                <a:gridCol w="542151">
                  <a:extLst>
                    <a:ext uri="{9D8B030D-6E8A-4147-A177-3AD203B41FA5}">
                      <a16:colId xmlns:a16="http://schemas.microsoft.com/office/drawing/2014/main" val="4158170256"/>
                    </a:ext>
                  </a:extLst>
                </a:gridCol>
                <a:gridCol w="515607">
                  <a:extLst>
                    <a:ext uri="{9D8B030D-6E8A-4147-A177-3AD203B41FA5}">
                      <a16:colId xmlns:a16="http://schemas.microsoft.com/office/drawing/2014/main" val="10427864"/>
                    </a:ext>
                  </a:extLst>
                </a:gridCol>
                <a:gridCol w="508306">
                  <a:extLst>
                    <a:ext uri="{9D8B030D-6E8A-4147-A177-3AD203B41FA5}">
                      <a16:colId xmlns:a16="http://schemas.microsoft.com/office/drawing/2014/main" val="2032728018"/>
                    </a:ext>
                  </a:extLst>
                </a:gridCol>
                <a:gridCol w="27046">
                  <a:extLst>
                    <a:ext uri="{9D8B030D-6E8A-4147-A177-3AD203B41FA5}">
                      <a16:colId xmlns:a16="http://schemas.microsoft.com/office/drawing/2014/main" val="3518929545"/>
                    </a:ext>
                  </a:extLst>
                </a:gridCol>
              </a:tblGrid>
              <a:tr h="241701">
                <a:tc gridSpan="12">
                  <a:txBody>
                    <a:bodyPr/>
                    <a:lstStyle/>
                    <a:p>
                      <a:pPr marL="0" marR="107315" algn="ctr">
                        <a:lnSpc>
                          <a:spcPct val="115000"/>
                        </a:lnSpc>
                        <a:spcBef>
                          <a:spcPts val="0"/>
                        </a:spcBef>
                        <a:spcAft>
                          <a:spcPts val="0"/>
                        </a:spcAft>
                      </a:pPr>
                      <a:r>
                        <a:rPr lang="en-US" sz="1200" b="1" spc="-10" dirty="0">
                          <a:effectLst/>
                          <a:latin typeface="Arial Narrow" panose="020B0606020202030204" pitchFamily="34" charset="0"/>
                          <a:ea typeface="Arial Narrow" panose="020B0606020202030204" pitchFamily="34" charset="0"/>
                          <a:cs typeface="Arial Narrow" panose="020B0606020202030204" pitchFamily="34" charset="0"/>
                        </a:rPr>
                        <a:t>RHNA Allocation by Income Category x Jurisdiction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8730860"/>
                  </a:ext>
                </a:extLst>
              </a:tr>
              <a:tr h="500260">
                <a:tc rowSpan="2">
                  <a:txBody>
                    <a:bodyPr/>
                    <a:lstStyle/>
                    <a:p>
                      <a:pPr marL="135255" marR="0">
                        <a:lnSpc>
                          <a:spcPct val="115000"/>
                        </a:lnSpc>
                        <a:spcBef>
                          <a:spcPts val="800"/>
                        </a:spcBef>
                        <a:spcAft>
                          <a:spcPts val="0"/>
                        </a:spcAft>
                      </a:pPr>
                      <a:r>
                        <a:rPr lang="en-US" sz="1200" b="1" spc="-10" dirty="0">
                          <a:effectLst/>
                          <a:latin typeface="Arial Narrow" panose="020B0606020202030204" pitchFamily="34" charset="0"/>
                          <a:ea typeface="Arial Narrow" panose="020B0606020202030204" pitchFamily="34" charset="0"/>
                          <a:cs typeface="Arial Narrow" panose="020B0606020202030204" pitchFamily="34" charset="0"/>
                        </a:rPr>
                        <a:t>Jurisdiction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292100" marR="0">
                        <a:lnSpc>
                          <a:spcPct val="115000"/>
                        </a:lnSpc>
                        <a:spcBef>
                          <a:spcPts val="0"/>
                        </a:spcBef>
                        <a:spcAft>
                          <a:spcPts val="0"/>
                        </a:spcAft>
                      </a:pPr>
                      <a:r>
                        <a:rPr lang="en-US" sz="1200" b="1" dirty="0">
                          <a:effectLst/>
                          <a:latin typeface="Arial Narrow" panose="020B0606020202030204" pitchFamily="34" charset="0"/>
                          <a:ea typeface="Arial Narrow" panose="020B0606020202030204" pitchFamily="34" charset="0"/>
                          <a:cs typeface="Arial Narrow" panose="020B0606020202030204" pitchFamily="34" charset="0"/>
                        </a:rPr>
                        <a:t>Extremely Low</a:t>
                      </a:r>
                      <a:r>
                        <a:rPr lang="en-US" sz="1200" b="1" baseline="30000" dirty="0">
                          <a:effectLst/>
                          <a:latin typeface="Arial Narrow" panose="020B0606020202030204" pitchFamily="34" charset="0"/>
                          <a:ea typeface="Arial Narrow" panose="020B0606020202030204" pitchFamily="34" charset="0"/>
                          <a:cs typeface="Arial Narrow" panose="020B0606020202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gridSpan="2">
                  <a:txBody>
                    <a:bodyPr/>
                    <a:lstStyle/>
                    <a:p>
                      <a:pPr marL="292100" marR="0">
                        <a:lnSpc>
                          <a:spcPct val="115000"/>
                        </a:lnSpc>
                        <a:spcBef>
                          <a:spcPts val="0"/>
                        </a:spcBef>
                        <a:spcAft>
                          <a:spcPts val="0"/>
                        </a:spcAft>
                      </a:pPr>
                      <a:r>
                        <a:rPr lang="en-US" sz="1200" b="1" dirty="0">
                          <a:effectLst/>
                          <a:latin typeface="Arial Narrow" panose="020B0606020202030204" pitchFamily="34" charset="0"/>
                          <a:ea typeface="Arial Narrow" panose="020B0606020202030204" pitchFamily="34" charset="0"/>
                          <a:cs typeface="Arial Narrow" panose="020B0606020202030204" pitchFamily="34" charset="0"/>
                        </a:rPr>
                        <a:t>Very</a:t>
                      </a:r>
                      <a:r>
                        <a:rPr lang="en-US" sz="1200" b="1" spc="-10" dirty="0">
                          <a:effectLst/>
                          <a:latin typeface="Arial Narrow" panose="020B0606020202030204" pitchFamily="34" charset="0"/>
                          <a:ea typeface="Arial Narrow" panose="020B0606020202030204" pitchFamily="34" charset="0"/>
                          <a:cs typeface="Arial Narrow" panose="020B0606020202030204" pitchFamily="34" charset="0"/>
                        </a:rPr>
                        <a:t> </a:t>
                      </a:r>
                      <a:r>
                        <a:rPr lang="en-US" sz="1200" b="1" spc="-25" dirty="0">
                          <a:effectLst/>
                          <a:latin typeface="Arial Narrow" panose="020B0606020202030204" pitchFamily="34" charset="0"/>
                          <a:ea typeface="Arial Narrow" panose="020B0606020202030204" pitchFamily="34" charset="0"/>
                          <a:cs typeface="Arial Narrow" panose="020B0606020202030204" pitchFamily="34" charset="0"/>
                        </a:rPr>
                        <a:t>Low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gridSpan="2">
                  <a:txBody>
                    <a:bodyPr/>
                    <a:lstStyle/>
                    <a:p>
                      <a:pPr marL="367665" marR="254000" algn="ctr">
                        <a:lnSpc>
                          <a:spcPct val="115000"/>
                        </a:lnSpc>
                        <a:spcBef>
                          <a:spcPts val="0"/>
                        </a:spcBef>
                        <a:spcAft>
                          <a:spcPts val="0"/>
                        </a:spcAft>
                      </a:pPr>
                      <a:r>
                        <a:rPr lang="en-US" sz="1200" b="1" spc="-25" dirty="0">
                          <a:effectLst/>
                          <a:latin typeface="Arial Narrow" panose="020B0606020202030204" pitchFamily="34" charset="0"/>
                          <a:ea typeface="Arial Narrow" panose="020B0606020202030204" pitchFamily="34" charset="0"/>
                          <a:cs typeface="Arial Narrow" panose="020B0606020202030204" pitchFamily="34" charset="0"/>
                        </a:rPr>
                        <a:t>Low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gridSpan="2">
                  <a:txBody>
                    <a:bodyPr/>
                    <a:lstStyle/>
                    <a:p>
                      <a:pPr marL="290830" marR="0">
                        <a:lnSpc>
                          <a:spcPct val="115000"/>
                        </a:lnSpc>
                        <a:spcBef>
                          <a:spcPts val="0"/>
                        </a:spcBef>
                        <a:spcAft>
                          <a:spcPts val="0"/>
                        </a:spcAft>
                      </a:pPr>
                      <a:r>
                        <a:rPr lang="en-US" sz="1200" b="1" spc="-10">
                          <a:effectLst/>
                          <a:latin typeface="Arial Narrow" panose="020B0606020202030204" pitchFamily="34" charset="0"/>
                          <a:ea typeface="Arial Narrow" panose="020B0606020202030204" pitchFamily="34" charset="0"/>
                          <a:cs typeface="Arial Narrow" panose="020B0606020202030204" pitchFamily="34" charset="0"/>
                        </a:rPr>
                        <a:t>Moderate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gridSpan="2">
                  <a:txBody>
                    <a:bodyPr/>
                    <a:lstStyle/>
                    <a:p>
                      <a:pPr marL="79375" marR="0">
                        <a:lnSpc>
                          <a:spcPct val="115000"/>
                        </a:lnSpc>
                        <a:spcBef>
                          <a:spcPts val="0"/>
                        </a:spcBef>
                        <a:spcAft>
                          <a:spcPts val="0"/>
                        </a:spcAft>
                      </a:pPr>
                      <a:r>
                        <a:rPr lang="en-US" sz="1200" b="1">
                          <a:effectLst/>
                          <a:latin typeface="Arial Narrow" panose="020B0606020202030204" pitchFamily="34" charset="0"/>
                          <a:ea typeface="Arial Narrow" panose="020B0606020202030204" pitchFamily="34" charset="0"/>
                          <a:cs typeface="Arial Narrow" panose="020B0606020202030204" pitchFamily="34" charset="0"/>
                        </a:rPr>
                        <a:t>Above</a:t>
                      </a:r>
                      <a:r>
                        <a:rPr lang="en-US" sz="1200" b="1" spc="-10">
                          <a:effectLst/>
                          <a:latin typeface="Arial Narrow" panose="020B0606020202030204" pitchFamily="34" charset="0"/>
                          <a:ea typeface="Arial Narrow" panose="020B0606020202030204" pitchFamily="34" charset="0"/>
                          <a:cs typeface="Arial Narrow" panose="020B0606020202030204" pitchFamily="34" charset="0"/>
                        </a:rPr>
                        <a:t> Moderate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a:txBody>
                    <a:bodyPr/>
                    <a:lstStyle/>
                    <a:p>
                      <a:pPr marL="0" marR="107315" algn="r">
                        <a:lnSpc>
                          <a:spcPct val="115000"/>
                        </a:lnSpc>
                        <a:spcBef>
                          <a:spcPts val="0"/>
                        </a:spcBef>
                        <a:spcAft>
                          <a:spcPts val="0"/>
                        </a:spcAft>
                      </a:pPr>
                      <a:r>
                        <a:rPr lang="en-US" sz="1200" b="1" spc="-10">
                          <a:effectLst/>
                          <a:latin typeface="Arial Narrow" panose="020B0606020202030204" pitchFamily="34" charset="0"/>
                          <a:ea typeface="Arial Narrow" panose="020B0606020202030204" pitchFamily="34" charset="0"/>
                          <a:cs typeface="Arial Narrow" panose="020B0606020202030204" pitchFamily="34" charset="0"/>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nSpc>
                          <a:spcPct val="115000"/>
                        </a:lnSpc>
                        <a:spcBef>
                          <a:spcPts val="0"/>
                        </a:spcBef>
                        <a:spcAft>
                          <a:spcPts val="100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95097659"/>
                  </a:ext>
                </a:extLst>
              </a:tr>
              <a:tr h="243366">
                <a:tc vMerge="1">
                  <a:txBody>
                    <a:bodyPr/>
                    <a:lstStyle/>
                    <a:p>
                      <a:endParaRPr lang="en-US"/>
                    </a:p>
                  </a:txBody>
                  <a:tcPr/>
                </a:tc>
                <a:tc>
                  <a:txBody>
                    <a:bodyPr/>
                    <a:lstStyle/>
                    <a:p>
                      <a:pPr marL="0" marR="86995" algn="ctr">
                        <a:lnSpc>
                          <a:spcPts val="1170"/>
                        </a:lnSpc>
                        <a:spcBef>
                          <a:spcPts val="130"/>
                        </a:spcBef>
                        <a:spcAft>
                          <a:spcPts val="0"/>
                        </a:spcAft>
                      </a:pPr>
                      <a:r>
                        <a:rPr lang="en-US" sz="1200" b="1" spc="-10" dirty="0">
                          <a:effectLst/>
                          <a:latin typeface="Arial Narrow" panose="020B0606020202030204" pitchFamily="34" charset="0"/>
                          <a:ea typeface="Arial Narrow" panose="020B0606020202030204" pitchFamily="34" charset="0"/>
                          <a:cs typeface="Arial Narrow" panose="020B0606020202030204" pitchFamily="34" charset="0"/>
                        </a:rPr>
                        <a:t>Units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86995" algn="r">
                        <a:lnSpc>
                          <a:spcPts val="1170"/>
                        </a:lnSpc>
                        <a:spcBef>
                          <a:spcPts val="130"/>
                        </a:spcBef>
                        <a:spcAft>
                          <a:spcPts val="0"/>
                        </a:spcAft>
                      </a:pPr>
                      <a:r>
                        <a:rPr lang="en-US" sz="1200" b="1" spc="-10">
                          <a:effectLst/>
                          <a:latin typeface="Arial Narrow" panose="020B0606020202030204" pitchFamily="34" charset="0"/>
                          <a:ea typeface="Arial Narrow" panose="020B0606020202030204" pitchFamily="34" charset="0"/>
                          <a:cs typeface="Arial Narrow" panose="020B0606020202030204" pitchFamily="34" charset="0"/>
                        </a:rPr>
                        <a:t>Units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254000" marR="0">
                        <a:lnSpc>
                          <a:spcPts val="1170"/>
                        </a:lnSpc>
                        <a:spcBef>
                          <a:spcPts val="130"/>
                        </a:spcBef>
                        <a:spcAft>
                          <a:spcPts val="0"/>
                        </a:spcAft>
                      </a:pPr>
                      <a:r>
                        <a:rPr lang="en-US" sz="1200" b="1" dirty="0">
                          <a:effectLst/>
                          <a:latin typeface="Arial Narrow" panose="020B0606020202030204" pitchFamily="34" charset="0"/>
                          <a:ea typeface="Arial Narrow" panose="020B0606020202030204" pitchFamily="34" charset="0"/>
                          <a:cs typeface="Arial Narrow" panose="020B0606020202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99695" algn="r">
                        <a:lnSpc>
                          <a:spcPts val="1170"/>
                        </a:lnSpc>
                        <a:spcBef>
                          <a:spcPts val="130"/>
                        </a:spcBef>
                        <a:spcAft>
                          <a:spcPts val="0"/>
                        </a:spcAft>
                      </a:pPr>
                      <a:r>
                        <a:rPr lang="en-US" sz="1200" b="1" spc="-10" dirty="0">
                          <a:effectLst/>
                          <a:latin typeface="Arial Narrow" panose="020B0606020202030204" pitchFamily="34" charset="0"/>
                          <a:ea typeface="Arial Narrow" panose="020B0606020202030204" pitchFamily="34" charset="0"/>
                          <a:cs typeface="Arial Narrow" panose="020B0606020202030204" pitchFamily="34" charset="0"/>
                        </a:rPr>
                        <a:t>Units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6350" marR="0" algn="ctr">
                        <a:lnSpc>
                          <a:spcPts val="1170"/>
                        </a:lnSpc>
                        <a:spcBef>
                          <a:spcPts val="130"/>
                        </a:spcBef>
                        <a:spcAft>
                          <a:spcPts val="0"/>
                        </a:spcAft>
                      </a:pPr>
                      <a:r>
                        <a:rPr lang="en-US" sz="1200" b="1">
                          <a:effectLst/>
                          <a:latin typeface="Arial Narrow" panose="020B0606020202030204" pitchFamily="34" charset="0"/>
                          <a:ea typeface="Arial Narrow" panose="020B0606020202030204" pitchFamily="34" charset="0"/>
                          <a:cs typeface="Arial Narrow" panose="020B0606020202030204" pitchFamily="34"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128905" marR="0">
                        <a:lnSpc>
                          <a:spcPts val="1170"/>
                        </a:lnSpc>
                        <a:spcBef>
                          <a:spcPts val="130"/>
                        </a:spcBef>
                        <a:spcAft>
                          <a:spcPts val="0"/>
                        </a:spcAft>
                      </a:pPr>
                      <a:r>
                        <a:rPr lang="en-US" sz="1200" b="1" spc="-10">
                          <a:effectLst/>
                          <a:latin typeface="Arial Narrow" panose="020B0606020202030204" pitchFamily="34" charset="0"/>
                          <a:ea typeface="Arial Narrow" panose="020B0606020202030204" pitchFamily="34" charset="0"/>
                          <a:cs typeface="Arial Narrow" panose="020B0606020202030204" pitchFamily="34" charset="0"/>
                        </a:rPr>
                        <a:t>Units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6350" marR="0" algn="ctr">
                        <a:lnSpc>
                          <a:spcPts val="1170"/>
                        </a:lnSpc>
                        <a:spcBef>
                          <a:spcPts val="130"/>
                        </a:spcBef>
                        <a:spcAft>
                          <a:spcPts val="0"/>
                        </a:spcAft>
                      </a:pPr>
                      <a:r>
                        <a:rPr lang="en-US" sz="1200" b="1">
                          <a:effectLst/>
                          <a:latin typeface="Arial Narrow" panose="020B0606020202030204" pitchFamily="34" charset="0"/>
                          <a:ea typeface="Arial Narrow" panose="020B0606020202030204" pitchFamily="34" charset="0"/>
                          <a:cs typeface="Arial Narrow" panose="020B0606020202030204" pitchFamily="34"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125095" marR="0">
                        <a:lnSpc>
                          <a:spcPts val="1170"/>
                        </a:lnSpc>
                        <a:spcBef>
                          <a:spcPts val="130"/>
                        </a:spcBef>
                        <a:spcAft>
                          <a:spcPts val="0"/>
                        </a:spcAft>
                      </a:pPr>
                      <a:r>
                        <a:rPr lang="en-US" sz="1200" b="1" spc="-10">
                          <a:effectLst/>
                          <a:latin typeface="Arial Narrow" panose="020B0606020202030204" pitchFamily="34" charset="0"/>
                          <a:ea typeface="Arial Narrow" panose="020B0606020202030204" pitchFamily="34" charset="0"/>
                          <a:cs typeface="Arial Narrow" panose="020B0606020202030204" pitchFamily="34" charset="0"/>
                        </a:rPr>
                        <a:t>Units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5715" marR="0" algn="ctr">
                        <a:lnSpc>
                          <a:spcPts val="1170"/>
                        </a:lnSpc>
                        <a:spcBef>
                          <a:spcPts val="130"/>
                        </a:spcBef>
                        <a:spcAft>
                          <a:spcPts val="0"/>
                        </a:spcAft>
                      </a:pPr>
                      <a:r>
                        <a:rPr lang="en-US" sz="1200" b="1">
                          <a:effectLst/>
                          <a:latin typeface="Arial Narrow" panose="020B0606020202030204" pitchFamily="34" charset="0"/>
                          <a:ea typeface="Arial Narrow" panose="020B0606020202030204" pitchFamily="34" charset="0"/>
                          <a:cs typeface="Arial Narrow" panose="020B0606020202030204" pitchFamily="34"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100965" algn="r">
                        <a:lnSpc>
                          <a:spcPts val="1170"/>
                        </a:lnSpc>
                        <a:spcBef>
                          <a:spcPts val="130"/>
                        </a:spcBef>
                        <a:spcAft>
                          <a:spcPts val="0"/>
                        </a:spcAft>
                      </a:pPr>
                      <a:r>
                        <a:rPr lang="en-US" sz="1200" b="1" spc="-10">
                          <a:effectLst/>
                          <a:latin typeface="Arial Narrow" panose="020B0606020202030204" pitchFamily="34" charset="0"/>
                          <a:ea typeface="Arial Narrow" panose="020B0606020202030204" pitchFamily="34" charset="0"/>
                          <a:cs typeface="Arial Narrow" panose="020B0606020202030204" pitchFamily="34" charset="0"/>
                        </a:rPr>
                        <a:t>Units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nSpc>
                          <a:spcPct val="115000"/>
                        </a:lnSpc>
                        <a:spcBef>
                          <a:spcPts val="0"/>
                        </a:spcBef>
                        <a:spcAft>
                          <a:spcPts val="100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413640"/>
                  </a:ext>
                </a:extLst>
              </a:tr>
              <a:tr h="360174">
                <a:tc>
                  <a:txBody>
                    <a:bodyPr/>
                    <a:lstStyle/>
                    <a:p>
                      <a:pPr marL="67945" marR="0">
                        <a:lnSpc>
                          <a:spcPts val="1230"/>
                        </a:lnSpc>
                        <a:spcBef>
                          <a:spcPts val="6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Avenal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6515" algn="ctr">
                        <a:lnSpc>
                          <a:spcPts val="1230"/>
                        </a:lnSpc>
                        <a:spcBef>
                          <a:spcPts val="6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24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6515" algn="r">
                        <a:lnSpc>
                          <a:spcPts val="1230"/>
                        </a:lnSpc>
                        <a:spcBef>
                          <a:spcPts val="60"/>
                        </a:spcBef>
                        <a:spcAft>
                          <a:spcPts val="0"/>
                        </a:spcAft>
                      </a:pPr>
                      <a:r>
                        <a:rPr lang="en-US" sz="1200" spc="-25">
                          <a:effectLst/>
                          <a:latin typeface="Arial Narrow" panose="020B0606020202030204" pitchFamily="34" charset="0"/>
                          <a:ea typeface="Arial Narrow" panose="020B0606020202030204" pitchFamily="34" charset="0"/>
                          <a:cs typeface="Arial Narrow" panose="020B0606020202030204" pitchFamily="34" charset="0"/>
                        </a:rPr>
                        <a:t>48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7170" marR="0">
                        <a:lnSpc>
                          <a:spcPts val="1230"/>
                        </a:lnSpc>
                        <a:spcBef>
                          <a:spcPts val="6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17.3%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7150" algn="r">
                        <a:lnSpc>
                          <a:spcPts val="1230"/>
                        </a:lnSpc>
                        <a:spcBef>
                          <a:spcPts val="6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37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50165" algn="ctr">
                        <a:lnSpc>
                          <a:spcPts val="1230"/>
                        </a:lnSpc>
                        <a:spcBef>
                          <a:spcPts val="6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13.3%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7785" algn="r">
                        <a:lnSpc>
                          <a:spcPts val="1230"/>
                        </a:lnSpc>
                        <a:spcBef>
                          <a:spcPts val="60"/>
                        </a:spcBef>
                        <a:spcAft>
                          <a:spcPts val="0"/>
                        </a:spcAft>
                      </a:pPr>
                      <a:r>
                        <a:rPr lang="en-US" sz="1200" spc="-25">
                          <a:effectLst/>
                          <a:latin typeface="Arial Narrow" panose="020B0606020202030204" pitchFamily="34" charset="0"/>
                          <a:ea typeface="Arial Narrow" panose="020B0606020202030204" pitchFamily="34" charset="0"/>
                          <a:cs typeface="Arial Narrow" panose="020B0606020202030204" pitchFamily="34" charset="0"/>
                        </a:rPr>
                        <a:t>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42875" marR="49530" algn="ctr">
                        <a:lnSpc>
                          <a:spcPts val="1230"/>
                        </a:lnSpc>
                        <a:spcBef>
                          <a:spcPts val="6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20.0%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9055" algn="r">
                        <a:lnSpc>
                          <a:spcPts val="1230"/>
                        </a:lnSpc>
                        <a:spcBef>
                          <a:spcPts val="60"/>
                        </a:spcBef>
                        <a:spcAft>
                          <a:spcPts val="0"/>
                        </a:spcAft>
                      </a:pPr>
                      <a:r>
                        <a:rPr lang="en-US" sz="1200" spc="-25">
                          <a:effectLst/>
                          <a:latin typeface="Arial Narrow" panose="020B0606020202030204" pitchFamily="34" charset="0"/>
                          <a:ea typeface="Arial Narrow" panose="020B0606020202030204" pitchFamily="34" charset="0"/>
                          <a:cs typeface="Arial Narrow" panose="020B0606020202030204" pitchFamily="34" charset="0"/>
                        </a:rPr>
                        <a:t>137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9855" marR="50800" algn="ctr">
                        <a:lnSpc>
                          <a:spcPts val="1230"/>
                        </a:lnSpc>
                        <a:spcBef>
                          <a:spcPts val="6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49.4%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6515" algn="r">
                        <a:lnSpc>
                          <a:spcPts val="1230"/>
                        </a:lnSpc>
                        <a:spcBef>
                          <a:spcPts val="6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277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100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41540792"/>
                  </a:ext>
                </a:extLst>
              </a:tr>
              <a:tr h="360174">
                <a:tc>
                  <a:txBody>
                    <a:bodyPr/>
                    <a:lstStyle/>
                    <a:p>
                      <a:pPr marL="67945" marR="0">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Corcoran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5245" algn="ct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61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5245"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122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7170" marR="0">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5880"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116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50165"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16.3%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6515"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118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42875" marR="49530"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16.5%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9055"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359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9855" marR="50800"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50.2%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6515"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715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100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33391529"/>
                  </a:ext>
                </a:extLst>
              </a:tr>
              <a:tr h="360174">
                <a:tc>
                  <a:txBody>
                    <a:bodyPr/>
                    <a:lstStyle/>
                    <a:p>
                      <a:pPr marL="67945" marR="0">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Hanford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55245"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685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55245" algn="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1,369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217170" marR="0">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24.7%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55880" algn="r">
                        <a:lnSpc>
                          <a:spcPts val="1230"/>
                        </a:lnSpc>
                        <a:spcBef>
                          <a:spcPts val="70"/>
                        </a:spcBef>
                        <a:spcAft>
                          <a:spcPts val="0"/>
                        </a:spcAft>
                      </a:pPr>
                      <a:r>
                        <a:rPr lang="en-US" sz="1200" spc="-25">
                          <a:effectLst/>
                          <a:latin typeface="Arial Narrow" panose="020B0606020202030204" pitchFamily="34" charset="0"/>
                          <a:ea typeface="Arial Narrow" panose="020B0606020202030204" pitchFamily="34" charset="0"/>
                          <a:cs typeface="Arial Narrow" panose="020B0606020202030204" pitchFamily="34" charset="0"/>
                        </a:rPr>
                        <a:t>993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7310" marR="50165"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17.9%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56515" algn="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1,066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42875" marR="49530"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19.2%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59055" algn="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2,119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09855" marR="50800"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38.2%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56515" algn="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5,547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10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00"/>
                    </a:solidFill>
                  </a:tcPr>
                </a:tc>
                <a:extLst>
                  <a:ext uri="{0D108BD9-81ED-4DB2-BD59-A6C34878D82A}">
                    <a16:rowId xmlns:a16="http://schemas.microsoft.com/office/drawing/2014/main" val="711879603"/>
                  </a:ext>
                </a:extLst>
              </a:tr>
              <a:tr h="360174">
                <a:tc>
                  <a:txBody>
                    <a:bodyPr/>
                    <a:lstStyle/>
                    <a:p>
                      <a:pPr marL="67945" marR="0">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Lemoore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5245" algn="ct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293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5245" algn="r">
                        <a:lnSpc>
                          <a:spcPts val="1230"/>
                        </a:lnSpc>
                        <a:spcBef>
                          <a:spcPts val="70"/>
                        </a:spcBef>
                        <a:spcAft>
                          <a:spcPts val="0"/>
                        </a:spcAft>
                      </a:pPr>
                      <a:r>
                        <a:rPr lang="en-US" sz="1200" spc="-25">
                          <a:effectLst/>
                          <a:latin typeface="Arial Narrow" panose="020B0606020202030204" pitchFamily="34" charset="0"/>
                          <a:ea typeface="Arial Narrow" panose="020B0606020202030204" pitchFamily="34" charset="0"/>
                          <a:cs typeface="Arial Narrow" panose="020B0606020202030204" pitchFamily="34" charset="0"/>
                        </a:rPr>
                        <a:t>586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7170" marR="0">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25.1%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5880" algn="r">
                        <a:lnSpc>
                          <a:spcPts val="1230"/>
                        </a:lnSpc>
                        <a:spcBef>
                          <a:spcPts val="70"/>
                        </a:spcBef>
                        <a:spcAft>
                          <a:spcPts val="0"/>
                        </a:spcAft>
                      </a:pPr>
                      <a:r>
                        <a:rPr lang="en-US" sz="1200" spc="-25">
                          <a:effectLst/>
                          <a:latin typeface="Arial Narrow" panose="020B0606020202030204" pitchFamily="34" charset="0"/>
                          <a:ea typeface="Arial Narrow" panose="020B0606020202030204" pitchFamily="34" charset="0"/>
                          <a:cs typeface="Arial Narrow" panose="020B0606020202030204" pitchFamily="34" charset="0"/>
                        </a:rPr>
                        <a:t>437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50165"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18.8%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6515"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408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875" marR="49530" algn="ctr">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17.5%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9055" algn="r">
                        <a:lnSpc>
                          <a:spcPts val="1230"/>
                        </a:lnSpc>
                        <a:spcBef>
                          <a:spcPts val="70"/>
                        </a:spcBef>
                        <a:spcAft>
                          <a:spcPts val="0"/>
                        </a:spcAft>
                      </a:pPr>
                      <a:r>
                        <a:rPr lang="en-US" sz="1200" spc="-25">
                          <a:effectLst/>
                          <a:latin typeface="Arial Narrow" panose="020B0606020202030204" pitchFamily="34" charset="0"/>
                          <a:ea typeface="Arial Narrow" panose="020B0606020202030204" pitchFamily="34" charset="0"/>
                          <a:cs typeface="Arial Narrow" panose="020B0606020202030204" pitchFamily="34" charset="0"/>
                        </a:rPr>
                        <a:t>898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855" marR="50800" algn="ctr">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38.6%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6515" algn="r">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2,329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84424655"/>
                  </a:ext>
                </a:extLst>
              </a:tr>
              <a:tr h="360174">
                <a:tc>
                  <a:txBody>
                    <a:bodyPr/>
                    <a:lstStyle/>
                    <a:p>
                      <a:pPr marL="67945" marR="0">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Unincorporated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5245" algn="ct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66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5245"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132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7170" marR="0">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23.5%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7150"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89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50165"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15.9%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6515"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106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42875" marR="49530"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18.9%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9055"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234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9855" marR="50800"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41.8%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56515" algn="r">
                        <a:lnSpc>
                          <a:spcPts val="1230"/>
                        </a:lnSpc>
                        <a:spcBef>
                          <a:spcPts val="70"/>
                        </a:spcBef>
                        <a:spcAft>
                          <a:spcPts val="0"/>
                        </a:spcAft>
                      </a:pPr>
                      <a:r>
                        <a:rPr lang="en-US" sz="1200" spc="-25" dirty="0">
                          <a:effectLst/>
                          <a:latin typeface="Arial Narrow" panose="020B0606020202030204" pitchFamily="34" charset="0"/>
                          <a:ea typeface="Arial Narrow" panose="020B0606020202030204" pitchFamily="34" charset="0"/>
                          <a:cs typeface="Arial Narrow" panose="020B0606020202030204" pitchFamily="34" charset="0"/>
                        </a:rPr>
                        <a:t>561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10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687224126"/>
                  </a:ext>
                </a:extLst>
              </a:tr>
              <a:tr h="360174">
                <a:tc>
                  <a:txBody>
                    <a:bodyPr/>
                    <a:lstStyle/>
                    <a:p>
                      <a:pPr marL="67945" marR="0">
                        <a:lnSpc>
                          <a:spcPts val="1230"/>
                        </a:lnSpc>
                        <a:spcBef>
                          <a:spcPts val="70"/>
                        </a:spcBef>
                        <a:spcAft>
                          <a:spcPts val="0"/>
                        </a:spcAft>
                      </a:pPr>
                      <a:r>
                        <a:rPr lang="en-US" sz="1200">
                          <a:effectLst/>
                          <a:latin typeface="Arial Narrow" panose="020B0606020202030204" pitchFamily="34" charset="0"/>
                          <a:ea typeface="Arial Narrow" panose="020B0606020202030204" pitchFamily="34" charset="0"/>
                          <a:cs typeface="Arial Narrow" panose="020B0606020202030204" pitchFamily="34" charset="0"/>
                        </a:rPr>
                        <a:t>County</a:t>
                      </a:r>
                      <a:r>
                        <a:rPr lang="en-US" sz="1200" spc="-5">
                          <a:effectLst/>
                          <a:latin typeface="Arial Narrow" panose="020B0606020202030204" pitchFamily="34" charset="0"/>
                          <a:ea typeface="Arial Narrow" panose="020B0606020202030204" pitchFamily="34" charset="0"/>
                          <a:cs typeface="Arial Narrow" panose="020B0606020202030204" pitchFamily="34" charset="0"/>
                        </a:rPr>
                        <a:t> </a:t>
                      </a:r>
                      <a:r>
                        <a:rPr lang="en-US" sz="1200" spc="-10">
                          <a:effectLst/>
                          <a:latin typeface="Arial Narrow" panose="020B0606020202030204" pitchFamily="34" charset="0"/>
                          <a:ea typeface="Arial Narrow" panose="020B0606020202030204" pitchFamily="34" charset="0"/>
                          <a:cs typeface="Arial Narrow" panose="020B0606020202030204" pitchFamily="34" charset="0"/>
                        </a:rPr>
                        <a:t>totals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5245"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1,129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5245" algn="r">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2,257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7170" marR="0">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23.9%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5880" algn="r">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1,672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50165" algn="ctr">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17.7%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6515" algn="r">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1,753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875" marR="49530" algn="ctr">
                        <a:lnSpc>
                          <a:spcPts val="1230"/>
                        </a:lnSpc>
                        <a:spcBef>
                          <a:spcPts val="70"/>
                        </a:spcBef>
                        <a:spcAft>
                          <a:spcPts val="0"/>
                        </a:spcAft>
                      </a:pPr>
                      <a:r>
                        <a:rPr lang="en-US" sz="1200" spc="-10">
                          <a:effectLst/>
                          <a:latin typeface="Arial Narrow" panose="020B0606020202030204" pitchFamily="34" charset="0"/>
                          <a:ea typeface="Arial Narrow" panose="020B0606020202030204" pitchFamily="34" charset="0"/>
                          <a:cs typeface="Arial Narrow" panose="020B0606020202030204" pitchFamily="34" charset="0"/>
                        </a:rPr>
                        <a:t>18.6%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9055" algn="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3,747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855" marR="50800" algn="ct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39.7%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6515" algn="r">
                        <a:lnSpc>
                          <a:spcPts val="1230"/>
                        </a:lnSpc>
                        <a:spcBef>
                          <a:spcPts val="70"/>
                        </a:spcBef>
                        <a:spcAft>
                          <a:spcPts val="0"/>
                        </a:spcAft>
                      </a:pPr>
                      <a:r>
                        <a:rPr lang="en-US" sz="1200" spc="-10" dirty="0">
                          <a:effectLst/>
                          <a:latin typeface="Arial Narrow" panose="020B0606020202030204" pitchFamily="34" charset="0"/>
                          <a:ea typeface="Arial Narrow" panose="020B0606020202030204" pitchFamily="34" charset="0"/>
                          <a:cs typeface="Arial Narrow" panose="020B0606020202030204" pitchFamily="34" charset="0"/>
                        </a:rPr>
                        <a:t>9,429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02593066"/>
                  </a:ext>
                </a:extLst>
              </a:tr>
            </a:tbl>
          </a:graphicData>
        </a:graphic>
      </p:graphicFrame>
    </p:spTree>
    <p:extLst>
      <p:ext uri="{BB962C8B-B14F-4D97-AF65-F5344CB8AC3E}">
        <p14:creationId xmlns:p14="http://schemas.microsoft.com/office/powerpoint/2010/main" val="808549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CEQA</a:t>
            </a:r>
            <a:endParaRPr dirty="0"/>
          </a:p>
        </p:txBody>
      </p:sp>
      <p:sp>
        <p:nvSpPr>
          <p:cNvPr id="419" name="Google Shape;419;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grpSp>
        <p:nvGrpSpPr>
          <p:cNvPr id="435" name="Google Shape;435;p27"/>
          <p:cNvGrpSpPr/>
          <p:nvPr/>
        </p:nvGrpSpPr>
        <p:grpSpPr>
          <a:xfrm>
            <a:off x="270943" y="629920"/>
            <a:ext cx="392063" cy="291505"/>
            <a:chOff x="5247525" y="3007275"/>
            <a:chExt cx="517575" cy="384825"/>
          </a:xfrm>
        </p:grpSpPr>
        <p:sp>
          <p:nvSpPr>
            <p:cNvPr id="436" name="Google Shape;436;p2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FD48AF79-CBF9-406E-94AB-8B4FE20A16DC}"/>
              </a:ext>
            </a:extLst>
          </p:cNvPr>
          <p:cNvSpPr txBox="1">
            <a:spLocks/>
          </p:cNvSpPr>
          <p:nvPr/>
        </p:nvSpPr>
        <p:spPr>
          <a:xfrm>
            <a:off x="267822" y="1524000"/>
            <a:ext cx="8463802" cy="284845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3"/>
            <a:endParaRPr lang="en-US" sz="2400" dirty="0">
              <a:latin typeface="Times New Roman" panose="02020603050405020304" pitchFamily="18" charset="0"/>
              <a:cs typeface="Times New Roman" panose="02020603050405020304" pitchFamily="18" charset="0"/>
            </a:endParaRPr>
          </a:p>
          <a:p>
            <a:pPr marL="342900" lvl="3" indent="-34290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California Environmental Quality Act (CEQA)</a:t>
            </a:r>
          </a:p>
          <a:p>
            <a:pPr marL="342900" lvl="6" indent="-34290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Common Sense Exemption, CEQA Guidelines Section 15061(b)(3)).</a:t>
            </a:r>
          </a:p>
        </p:txBody>
      </p:sp>
    </p:spTree>
    <p:extLst>
      <p:ext uri="{BB962C8B-B14F-4D97-AF65-F5344CB8AC3E}">
        <p14:creationId xmlns:p14="http://schemas.microsoft.com/office/powerpoint/2010/main" val="4044079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9"/>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lvl="0"/>
            <a:r>
              <a:rPr lang="en-US" dirty="0"/>
              <a:t>OPEN PUBLIC MEETING</a:t>
            </a:r>
            <a:endParaRPr dirty="0"/>
          </a:p>
        </p:txBody>
      </p:sp>
      <p:sp>
        <p:nvSpPr>
          <p:cNvPr id="287" name="Google Shape;287;p1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grpSp>
        <p:nvGrpSpPr>
          <p:cNvPr id="288" name="Google Shape;288;p19"/>
          <p:cNvGrpSpPr/>
          <p:nvPr/>
        </p:nvGrpSpPr>
        <p:grpSpPr>
          <a:xfrm>
            <a:off x="312466" y="587260"/>
            <a:ext cx="309022" cy="376837"/>
            <a:chOff x="596350" y="929175"/>
            <a:chExt cx="407950" cy="497475"/>
          </a:xfrm>
        </p:grpSpPr>
        <p:sp>
          <p:nvSpPr>
            <p:cNvPr id="289" name="Google Shape;289;p19"/>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EB9C7796-FA06-4E4A-9E82-C3FB9BA7F662}"/>
              </a:ext>
            </a:extLst>
          </p:cNvPr>
          <p:cNvSpPr/>
          <p:nvPr/>
        </p:nvSpPr>
        <p:spPr>
          <a:xfrm>
            <a:off x="1086787" y="2371695"/>
            <a:ext cx="4985888" cy="400110"/>
          </a:xfrm>
          <a:prstGeom prst="rect">
            <a:avLst/>
          </a:prstGeom>
        </p:spPr>
        <p:txBody>
          <a:bodyPr wrap="square">
            <a:spAutoFit/>
          </a:bodyPr>
          <a:lstStyle/>
          <a:p>
            <a:pPr marL="457200" lvl="0" indent="-381000">
              <a:spcBef>
                <a:spcPts val="600"/>
              </a:spcBef>
              <a:buClr>
                <a:srgbClr val="C7D3E6"/>
              </a:buClr>
              <a:buSzPts val="2400"/>
              <a:buFont typeface="Roboto Condensed Light"/>
              <a:buChar char="▰"/>
            </a:pPr>
            <a:r>
              <a:rPr lang="en-US" sz="2000" b="1" dirty="0">
                <a:solidFill>
                  <a:srgbClr val="263248"/>
                </a:solidFill>
                <a:latin typeface="Roboto Condensed" panose="020B0604020202020204" pitchFamily="2" charset="0"/>
                <a:ea typeface="Roboto Condensed" panose="020B0604020202020204" pitchFamily="2" charset="0"/>
                <a:cs typeface="Roboto Condensed" panose="020B0604020202020204" pitchFamily="2" charset="0"/>
                <a:sym typeface="Roboto Condensed Light"/>
              </a:rPr>
              <a:t>Open floor for public comments.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503" name="Google Shape;503;p34"/>
          <p:cNvSpPr txBox="1">
            <a:spLocks noGrp="1"/>
          </p:cNvSpPr>
          <p:nvPr>
            <p:ph type="ctrTitle" idx="4294967295"/>
          </p:nvPr>
        </p:nvSpPr>
        <p:spPr>
          <a:xfrm>
            <a:off x="1275150" y="470775"/>
            <a:ext cx="6593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5"/>
                </a:solidFill>
              </a:rPr>
              <a:t>Thank you</a:t>
            </a:r>
            <a:endParaRPr sz="6000" dirty="0">
              <a:solidFill>
                <a:schemeClr val="accent5"/>
              </a:solidFill>
            </a:endParaRPr>
          </a:p>
        </p:txBody>
      </p:sp>
      <p:sp>
        <p:nvSpPr>
          <p:cNvPr id="504" name="Google Shape;504;p34"/>
          <p:cNvSpPr txBox="1">
            <a:spLocks noGrp="1"/>
          </p:cNvSpPr>
          <p:nvPr>
            <p:ph type="subTitle" idx="4294967295"/>
          </p:nvPr>
        </p:nvSpPr>
        <p:spPr>
          <a:xfrm>
            <a:off x="1499267" y="2571750"/>
            <a:ext cx="6593700" cy="1342200"/>
          </a:xfrm>
          <a:prstGeom prst="rect">
            <a:avLst/>
          </a:prstGeom>
        </p:spPr>
        <p:txBody>
          <a:bodyPr spcFirstLastPara="1" wrap="square" lIns="91425" tIns="91425" rIns="91425" bIns="91425" anchor="ctr" anchorCtr="0">
            <a:noAutofit/>
          </a:bodyPr>
          <a:lstStyle/>
          <a:p>
            <a:pPr marL="0" lvl="0" indent="0" algn="ctr">
              <a:spcBef>
                <a:spcPts val="0"/>
              </a:spcBef>
              <a:buClr>
                <a:schemeClr val="dk1"/>
              </a:buClr>
              <a:buSzPts val="1100"/>
              <a:buNone/>
            </a:pPr>
            <a:r>
              <a:rPr lang="en-US" sz="2000" b="1" dirty="0"/>
              <a:t>Please send your comments by mail or email to the CITY OF HANFORD Planning Department.</a:t>
            </a:r>
          </a:p>
          <a:p>
            <a:pPr marL="0" lvl="0" indent="0" algn="ctr" rtl="0">
              <a:spcBef>
                <a:spcPts val="0"/>
              </a:spcBef>
              <a:spcAft>
                <a:spcPts val="0"/>
              </a:spcAft>
              <a:buClr>
                <a:schemeClr val="dk1"/>
              </a:buClr>
              <a:buSzPts val="1100"/>
              <a:buFont typeface="Arial"/>
              <a:buNone/>
            </a:pPr>
            <a:endParaRPr sz="20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462AB-CA50-42BC-A0B7-1A7AA3282784}"/>
              </a:ext>
            </a:extLst>
          </p:cNvPr>
          <p:cNvSpPr>
            <a:spLocks noGrp="1"/>
          </p:cNvSpPr>
          <p:nvPr>
            <p:ph type="title"/>
          </p:nvPr>
        </p:nvSpPr>
        <p:spPr>
          <a:xfrm>
            <a:off x="814275" y="392574"/>
            <a:ext cx="5429771" cy="771125"/>
          </a:xfrm>
        </p:spPr>
        <p:txBody>
          <a:bodyPr/>
          <a:lstStyle/>
          <a:p>
            <a:pPr lvl="0"/>
            <a:r>
              <a:rPr lang="en-US" sz="2800" b="0" dirty="0">
                <a:solidFill>
                  <a:srgbClr val="FF9800"/>
                </a:solidFill>
                <a:latin typeface="Arial"/>
                <a:cs typeface="Arial"/>
                <a:sym typeface="Arial"/>
              </a:rPr>
              <a:t>What is Fair Housing Analysis?</a:t>
            </a:r>
            <a:br>
              <a:rPr lang="en-US" sz="3000" b="0" dirty="0">
                <a:solidFill>
                  <a:srgbClr val="000000"/>
                </a:solidFill>
                <a:latin typeface="Arial"/>
                <a:cs typeface="Arial"/>
                <a:sym typeface="Arial"/>
              </a:rPr>
            </a:br>
            <a:endParaRPr lang="en-US" dirty="0"/>
          </a:p>
        </p:txBody>
      </p:sp>
      <p:sp>
        <p:nvSpPr>
          <p:cNvPr id="5" name="Text Placeholder 4">
            <a:extLst>
              <a:ext uri="{FF2B5EF4-FFF2-40B4-BE49-F238E27FC236}">
                <a16:creationId xmlns:a16="http://schemas.microsoft.com/office/drawing/2014/main" id="{C5032DC8-7D26-4C9B-AAEE-93450D2770C9}"/>
              </a:ext>
            </a:extLst>
          </p:cNvPr>
          <p:cNvSpPr>
            <a:spLocks noGrp="1"/>
          </p:cNvSpPr>
          <p:nvPr>
            <p:ph type="body" idx="1"/>
          </p:nvPr>
        </p:nvSpPr>
        <p:spPr>
          <a:xfrm>
            <a:off x="814275" y="1411014"/>
            <a:ext cx="7559016" cy="3225486"/>
          </a:xfrm>
        </p:spPr>
        <p:txBody>
          <a:bodyPr/>
          <a:lstStyle/>
          <a:p>
            <a:pPr marL="76200" indent="0">
              <a:buNone/>
            </a:pPr>
            <a:endParaRPr lang="en-US" sz="1200" dirty="0"/>
          </a:p>
          <a:p>
            <a:pPr marL="76200" indent="0">
              <a:buNone/>
            </a:pPr>
            <a:r>
              <a:rPr lang="en-US" sz="1200" b="1" dirty="0"/>
              <a:t>1. Outreach</a:t>
            </a:r>
          </a:p>
          <a:p>
            <a:pPr marL="76200" indent="0">
              <a:buNone/>
            </a:pPr>
            <a:r>
              <a:rPr lang="en-US" sz="1200" b="1" dirty="0"/>
              <a:t>2. Assessment of Fair Housing</a:t>
            </a:r>
          </a:p>
          <a:p>
            <a:pPr marL="533400" lvl="1" indent="0">
              <a:buNone/>
            </a:pPr>
            <a:r>
              <a:rPr lang="en-US" sz="1200" b="1" dirty="0"/>
              <a:t>a. Key Data and Background Information</a:t>
            </a:r>
          </a:p>
          <a:p>
            <a:pPr marL="533400" lvl="1" indent="0">
              <a:buNone/>
            </a:pPr>
            <a:r>
              <a:rPr lang="en-US" sz="1200" b="1" dirty="0"/>
              <a:t>b. Fair Housing Enforcement and Outreach Capacity</a:t>
            </a:r>
          </a:p>
          <a:p>
            <a:pPr marL="533400" lvl="1" indent="0">
              <a:buNone/>
            </a:pPr>
            <a:r>
              <a:rPr lang="en-US" sz="1200" b="1" dirty="0"/>
              <a:t>c. Integration and Segregation Patterns and Trends</a:t>
            </a:r>
          </a:p>
          <a:p>
            <a:pPr marL="533400" lvl="1" indent="0">
              <a:buNone/>
            </a:pPr>
            <a:r>
              <a:rPr lang="en-US" sz="1200" b="1" dirty="0"/>
              <a:t>d. Racially or Ethnically Concentrated Areas of Poverty</a:t>
            </a:r>
          </a:p>
          <a:p>
            <a:pPr marL="533400" lvl="1" indent="0">
              <a:buNone/>
            </a:pPr>
            <a:r>
              <a:rPr lang="en-US" sz="1200" b="1" dirty="0"/>
              <a:t>e. Disparities in Access to Opportunity</a:t>
            </a:r>
          </a:p>
          <a:p>
            <a:pPr marL="533400" lvl="1" indent="0">
              <a:buNone/>
            </a:pPr>
            <a:r>
              <a:rPr lang="en-US" sz="1200" b="1" dirty="0"/>
              <a:t>f. Disproportionate Housing Needs in the Jurisdiction</a:t>
            </a:r>
          </a:p>
          <a:p>
            <a:pPr marL="533400" lvl="1" indent="0">
              <a:buNone/>
            </a:pPr>
            <a:r>
              <a:rPr lang="en-US" sz="1200" b="1" dirty="0"/>
              <a:t>g. Displacement Risk</a:t>
            </a:r>
          </a:p>
          <a:p>
            <a:pPr marL="76200" indent="0">
              <a:buNone/>
            </a:pPr>
            <a:r>
              <a:rPr lang="en-US" sz="1200" b="1" dirty="0"/>
              <a:t>3. Sites Inventory</a:t>
            </a:r>
          </a:p>
          <a:p>
            <a:pPr marL="76200" indent="0">
              <a:buNone/>
            </a:pPr>
            <a:r>
              <a:rPr lang="en-US" sz="1200" b="1" dirty="0"/>
              <a:t>4. Identification of Contributing Factors, Goals and Actions</a:t>
            </a:r>
          </a:p>
          <a:p>
            <a:pPr marL="76200" indent="0">
              <a:buNone/>
            </a:pPr>
            <a:endParaRPr lang="en-US" dirty="0"/>
          </a:p>
        </p:txBody>
      </p:sp>
      <p:sp>
        <p:nvSpPr>
          <p:cNvPr id="2" name="Slide Number Placeholder 1">
            <a:extLst>
              <a:ext uri="{FF2B5EF4-FFF2-40B4-BE49-F238E27FC236}">
                <a16:creationId xmlns:a16="http://schemas.microsoft.com/office/drawing/2014/main" id="{E9DAB918-A010-48F1-9C38-453E90C212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76611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1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COMMUNITY OUTREACH &amp; </a:t>
            </a:r>
            <a:r>
              <a:rPr lang="en-US" dirty="0"/>
              <a:t>TIMELINE</a:t>
            </a:r>
            <a:endParaRPr dirty="0"/>
          </a:p>
        </p:txBody>
      </p:sp>
      <p:sp>
        <p:nvSpPr>
          <p:cNvPr id="270" name="Google Shape;270;p1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grpSp>
        <p:nvGrpSpPr>
          <p:cNvPr id="271" name="Google Shape;271;p18"/>
          <p:cNvGrpSpPr/>
          <p:nvPr/>
        </p:nvGrpSpPr>
        <p:grpSpPr>
          <a:xfrm>
            <a:off x="312466" y="587260"/>
            <a:ext cx="309022" cy="376837"/>
            <a:chOff x="596350" y="929175"/>
            <a:chExt cx="407950" cy="497475"/>
          </a:xfrm>
        </p:grpSpPr>
        <p:sp>
          <p:nvSpPr>
            <p:cNvPr id="272" name="Google Shape;272;p18"/>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6" name="Diagram 5">
            <a:extLst>
              <a:ext uri="{FF2B5EF4-FFF2-40B4-BE49-F238E27FC236}">
                <a16:creationId xmlns:a16="http://schemas.microsoft.com/office/drawing/2014/main" id="{B4E1EDA6-EF91-465E-8116-B0BE6EA9DE3C}"/>
              </a:ext>
            </a:extLst>
          </p:cNvPr>
          <p:cNvGraphicFramePr/>
          <p:nvPr>
            <p:extLst>
              <p:ext uri="{D42A27DB-BD31-4B8C-83A1-F6EECF244321}">
                <p14:modId xmlns:p14="http://schemas.microsoft.com/office/powerpoint/2010/main" val="1433964906"/>
              </p:ext>
            </p:extLst>
          </p:nvPr>
        </p:nvGraphicFramePr>
        <p:xfrm>
          <a:off x="706366" y="1474076"/>
          <a:ext cx="7623359" cy="2341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FINDINGS </a:t>
            </a:r>
            <a:endParaRPr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Content Placeholder 2">
            <a:extLst>
              <a:ext uri="{FF2B5EF4-FFF2-40B4-BE49-F238E27FC236}">
                <a16:creationId xmlns:a16="http://schemas.microsoft.com/office/drawing/2014/main" id="{AE006385-06C5-4005-A575-3FBC9798C3BC}"/>
              </a:ext>
            </a:extLst>
          </p:cNvPr>
          <p:cNvSpPr>
            <a:spLocks noGrp="1"/>
          </p:cNvSpPr>
          <p:nvPr>
            <p:ph type="body" idx="1"/>
          </p:nvPr>
        </p:nvSpPr>
        <p:spPr>
          <a:xfrm>
            <a:off x="930166" y="1831668"/>
            <a:ext cx="7054679" cy="766200"/>
          </a:xfrm>
        </p:spPr>
        <p:txBody>
          <a:bodyPr>
            <a:normAutofit/>
          </a:bodyPr>
          <a:lstStyle/>
          <a:p>
            <a:pPr lvl="1"/>
            <a:endParaRPr lang="en-US" sz="2400" dirty="0">
              <a:latin typeface="Times New Roman" panose="02020603050405020304" pitchFamily="18" charset="0"/>
              <a:cs typeface="Times New Roman" panose="02020603050405020304" pitchFamily="18" charset="0"/>
            </a:endParaRPr>
          </a:p>
          <a:p>
            <a:pPr marL="990600" lvl="2" indent="0">
              <a:buNone/>
            </a:pPr>
            <a:endParaRPr lang="en-US" sz="2000" dirty="0">
              <a:latin typeface="Times New Roman" panose="02020603050405020304" pitchFamily="18" charset="0"/>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endParaRPr lang="en-US" dirty="0"/>
          </a:p>
        </p:txBody>
      </p:sp>
      <p:sp>
        <p:nvSpPr>
          <p:cNvPr id="2" name="TextBox 1">
            <a:extLst>
              <a:ext uri="{FF2B5EF4-FFF2-40B4-BE49-F238E27FC236}">
                <a16:creationId xmlns:a16="http://schemas.microsoft.com/office/drawing/2014/main" id="{B00E24FF-1D36-4579-81D5-3E7F04947580}"/>
              </a:ext>
            </a:extLst>
          </p:cNvPr>
          <p:cNvSpPr txBox="1"/>
          <p:nvPr/>
        </p:nvSpPr>
        <p:spPr>
          <a:xfrm>
            <a:off x="930166" y="1831668"/>
            <a:ext cx="5912068" cy="707886"/>
          </a:xfrm>
          <a:prstGeom prst="rect">
            <a:avLst/>
          </a:prstGeom>
          <a:noFill/>
        </p:spPr>
        <p:txBody>
          <a:bodyPr wrap="square" rtlCol="0">
            <a:spAutoFit/>
          </a:bodyPr>
          <a:lstStyle/>
          <a:p>
            <a:r>
              <a:rPr lang="en-US" sz="2000" dirty="0"/>
              <a:t>The Major Findings of the Housing Element Analysis and Fair Housing Analysis are as follows</a:t>
            </a:r>
            <a:r>
              <a:rPr lang="en-US" dirty="0"/>
              <a:t>:</a:t>
            </a:r>
          </a:p>
        </p:txBody>
      </p:sp>
    </p:spTree>
    <p:extLst>
      <p:ext uri="{BB962C8B-B14F-4D97-AF65-F5344CB8AC3E}">
        <p14:creationId xmlns:p14="http://schemas.microsoft.com/office/powerpoint/2010/main" val="1246409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462AB-CA50-42BC-A0B7-1A7AA3282784}"/>
              </a:ext>
            </a:extLst>
          </p:cNvPr>
          <p:cNvSpPr>
            <a:spLocks noGrp="1"/>
          </p:cNvSpPr>
          <p:nvPr>
            <p:ph type="title"/>
          </p:nvPr>
        </p:nvSpPr>
        <p:spPr>
          <a:xfrm>
            <a:off x="814275" y="392574"/>
            <a:ext cx="5902409" cy="771125"/>
          </a:xfrm>
        </p:spPr>
        <p:txBody>
          <a:bodyPr/>
          <a:lstStyle/>
          <a:p>
            <a:pPr lvl="0"/>
            <a:r>
              <a:rPr lang="en-US" sz="2800" b="0" dirty="0">
                <a:solidFill>
                  <a:srgbClr val="FF9800"/>
                </a:solidFill>
                <a:latin typeface="Arial"/>
                <a:cs typeface="Arial"/>
                <a:sym typeface="Arial"/>
              </a:rPr>
              <a:t>DEMOGRAPHIC DATA – Hanford</a:t>
            </a:r>
            <a:br>
              <a:rPr lang="en-US" sz="3000" b="0" dirty="0">
                <a:solidFill>
                  <a:srgbClr val="000000"/>
                </a:solidFill>
                <a:latin typeface="Arial"/>
                <a:cs typeface="Arial"/>
                <a:sym typeface="Arial"/>
              </a:rPr>
            </a:br>
            <a:endParaRPr lang="en-US" dirty="0"/>
          </a:p>
        </p:txBody>
      </p:sp>
      <p:sp>
        <p:nvSpPr>
          <p:cNvPr id="5" name="Text Placeholder 4">
            <a:extLst>
              <a:ext uri="{FF2B5EF4-FFF2-40B4-BE49-F238E27FC236}">
                <a16:creationId xmlns:a16="http://schemas.microsoft.com/office/drawing/2014/main" id="{C5032DC8-7D26-4C9B-AAEE-93450D2770C9}"/>
              </a:ext>
            </a:extLst>
          </p:cNvPr>
          <p:cNvSpPr>
            <a:spLocks noGrp="1"/>
          </p:cNvSpPr>
          <p:nvPr>
            <p:ph type="body" idx="1"/>
          </p:nvPr>
        </p:nvSpPr>
        <p:spPr>
          <a:xfrm>
            <a:off x="814275" y="1354666"/>
            <a:ext cx="7559016" cy="3597433"/>
          </a:xfrm>
        </p:spPr>
        <p:txBody>
          <a:bodyPr/>
          <a:lstStyle/>
          <a:p>
            <a:pPr lvl="0">
              <a:buClr>
                <a:srgbClr val="C7D3E6"/>
              </a:buClr>
            </a:pPr>
            <a:endParaRPr lang="en-US" sz="2000" dirty="0">
              <a:solidFill>
                <a:srgbClr val="263248"/>
              </a:solidFill>
            </a:endParaRPr>
          </a:p>
          <a:p>
            <a:pPr lvl="0">
              <a:buClr>
                <a:srgbClr val="C7D3E6"/>
              </a:buClr>
            </a:pPr>
            <a:r>
              <a:rPr lang="en-US" sz="2000" dirty="0">
                <a:solidFill>
                  <a:srgbClr val="263248"/>
                </a:solidFill>
              </a:rPr>
              <a:t>Total Population: 57,339</a:t>
            </a:r>
          </a:p>
          <a:p>
            <a:pPr lvl="0">
              <a:buClr>
                <a:srgbClr val="C7D3E6"/>
              </a:buClr>
            </a:pPr>
            <a:r>
              <a:rPr lang="en-US" sz="2000" dirty="0">
                <a:solidFill>
                  <a:srgbClr val="263248"/>
                </a:solidFill>
              </a:rPr>
              <a:t>Household Population: 56,945</a:t>
            </a:r>
          </a:p>
          <a:p>
            <a:pPr lvl="0">
              <a:buClr>
                <a:srgbClr val="C7D3E6"/>
              </a:buClr>
            </a:pPr>
            <a:r>
              <a:rPr lang="en-US" sz="2000" dirty="0">
                <a:solidFill>
                  <a:srgbClr val="263248"/>
                </a:solidFill>
              </a:rPr>
              <a:t>Hispanic or Latino: 44.0%</a:t>
            </a:r>
          </a:p>
          <a:p>
            <a:pPr lvl="0">
              <a:buClr>
                <a:srgbClr val="C7D3E6"/>
              </a:buClr>
            </a:pPr>
            <a:r>
              <a:rPr lang="en-US" sz="2000" dirty="0">
                <a:solidFill>
                  <a:srgbClr val="263248"/>
                </a:solidFill>
              </a:rPr>
              <a:t>Households: 18,960</a:t>
            </a:r>
          </a:p>
          <a:p>
            <a:pPr lvl="0">
              <a:buClr>
                <a:srgbClr val="C7D3E6"/>
              </a:buClr>
            </a:pPr>
            <a:r>
              <a:rPr lang="en-US" sz="2000" dirty="0">
                <a:solidFill>
                  <a:srgbClr val="263248"/>
                </a:solidFill>
              </a:rPr>
              <a:t>Owner occupied: 48.9%</a:t>
            </a:r>
          </a:p>
          <a:p>
            <a:pPr lvl="0">
              <a:buClr>
                <a:srgbClr val="C7D3E6"/>
              </a:buClr>
            </a:pPr>
            <a:r>
              <a:rPr lang="en-US" sz="2000" dirty="0">
                <a:solidFill>
                  <a:srgbClr val="263248"/>
                </a:solidFill>
              </a:rPr>
              <a:t>Persons per HH (Owned): 2.98</a:t>
            </a:r>
          </a:p>
          <a:p>
            <a:pPr lvl="0">
              <a:buClr>
                <a:srgbClr val="C7D3E6"/>
              </a:buClr>
            </a:pPr>
            <a:r>
              <a:rPr lang="en-US" sz="2000" dirty="0">
                <a:solidFill>
                  <a:srgbClr val="263248"/>
                </a:solidFill>
              </a:rPr>
              <a:t>Persons per HH (Rented): 3.03</a:t>
            </a:r>
          </a:p>
          <a:p>
            <a:pPr lvl="0">
              <a:buClr>
                <a:srgbClr val="C7D3E6"/>
              </a:buClr>
            </a:pPr>
            <a:r>
              <a:rPr lang="en-US" sz="2000" dirty="0">
                <a:solidFill>
                  <a:srgbClr val="263248"/>
                </a:solidFill>
              </a:rPr>
              <a:t>Median HH Income: $65,974 </a:t>
            </a:r>
            <a:r>
              <a:rPr lang="en-US" sz="1400" dirty="0">
                <a:solidFill>
                  <a:srgbClr val="263248"/>
                </a:solidFill>
              </a:rPr>
              <a:t>(less than State Median of $78,672)</a:t>
            </a:r>
          </a:p>
          <a:p>
            <a:pPr lvl="0">
              <a:buClr>
                <a:srgbClr val="C7D3E6"/>
              </a:buClr>
            </a:pPr>
            <a:r>
              <a:rPr lang="en-US" sz="2000" dirty="0">
                <a:solidFill>
                  <a:srgbClr val="263248"/>
                </a:solidFill>
              </a:rPr>
              <a:t>Poverty: 10.9%</a:t>
            </a:r>
          </a:p>
          <a:p>
            <a:pPr marL="76200" lvl="0" indent="0">
              <a:buClr>
                <a:srgbClr val="C7D3E6"/>
              </a:buClr>
              <a:buNone/>
            </a:pPr>
            <a:r>
              <a:rPr lang="en-US" sz="1200" dirty="0">
                <a:solidFill>
                  <a:srgbClr val="263248"/>
                </a:solidFill>
              </a:rPr>
              <a:t>Source: Census, ACS, CA DOF</a:t>
            </a:r>
          </a:p>
          <a:p>
            <a:endParaRPr lang="en-US" dirty="0"/>
          </a:p>
        </p:txBody>
      </p:sp>
      <p:sp>
        <p:nvSpPr>
          <p:cNvPr id="2" name="Slide Number Placeholder 1">
            <a:extLst>
              <a:ext uri="{FF2B5EF4-FFF2-40B4-BE49-F238E27FC236}">
                <a16:creationId xmlns:a16="http://schemas.microsoft.com/office/drawing/2014/main" id="{E9DAB918-A010-48F1-9C38-453E90C2125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smtClean="0">
                <a:ln>
                  <a:noFill/>
                </a:ln>
                <a:solidFill>
                  <a:srgbClr val="FFFFFF"/>
                </a:solidFill>
                <a:effectLst/>
                <a:uLnTx/>
                <a:uFillTx/>
                <a:latin typeface="Roboto Condensed"/>
                <a:ea typeface="Roboto Condensed"/>
                <a:cs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200" b="1" i="0" u="none" strike="noStrike" kern="0" cap="none" spc="0" normalizeH="0" baseline="0" noProof="0">
              <a:ln>
                <a:noFill/>
              </a:ln>
              <a:solidFill>
                <a:srgbClr val="FFFFFF"/>
              </a:solidFill>
              <a:effectLst/>
              <a:uLnTx/>
              <a:uFillTx/>
              <a:latin typeface="Roboto Condensed"/>
              <a:ea typeface="Roboto Condensed"/>
              <a:cs typeface="Roboto Condensed"/>
              <a:sym typeface="Roboto Condensed"/>
            </a:endParaRPr>
          </a:p>
        </p:txBody>
      </p:sp>
    </p:spTree>
    <p:extLst>
      <p:ext uri="{BB962C8B-B14F-4D97-AF65-F5344CB8AC3E}">
        <p14:creationId xmlns:p14="http://schemas.microsoft.com/office/powerpoint/2010/main" val="3907875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FAIR HOUSING FINDINGS</a:t>
            </a:r>
            <a:endParaRPr dirty="0"/>
          </a:p>
        </p:txBody>
      </p:sp>
      <p:sp>
        <p:nvSpPr>
          <p:cNvPr id="419" name="Google Shape;419;p2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grpSp>
        <p:nvGrpSpPr>
          <p:cNvPr id="435" name="Google Shape;435;p27"/>
          <p:cNvGrpSpPr/>
          <p:nvPr/>
        </p:nvGrpSpPr>
        <p:grpSpPr>
          <a:xfrm>
            <a:off x="270943" y="629920"/>
            <a:ext cx="392063" cy="291505"/>
            <a:chOff x="5247525" y="3007275"/>
            <a:chExt cx="517575" cy="384825"/>
          </a:xfrm>
        </p:grpSpPr>
        <p:sp>
          <p:nvSpPr>
            <p:cNvPr id="436" name="Google Shape;436;p2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FD48AF79-CBF9-406E-94AB-8B4FE20A16DC}"/>
              </a:ext>
            </a:extLst>
          </p:cNvPr>
          <p:cNvSpPr txBox="1">
            <a:spLocks/>
          </p:cNvSpPr>
          <p:nvPr/>
        </p:nvSpPr>
        <p:spPr>
          <a:xfrm>
            <a:off x="267822" y="1799913"/>
            <a:ext cx="7735643" cy="229055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016" lvl="4"/>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97B10DF-8D8D-41BE-B208-3836771994F1}"/>
              </a:ext>
            </a:extLst>
          </p:cNvPr>
          <p:cNvSpPr txBox="1"/>
          <p:nvPr/>
        </p:nvSpPr>
        <p:spPr>
          <a:xfrm>
            <a:off x="930166" y="1799913"/>
            <a:ext cx="6812254" cy="2862322"/>
          </a:xfrm>
          <a:prstGeom prst="rect">
            <a:avLst/>
          </a:prstGeom>
          <a:noFill/>
        </p:spPr>
        <p:txBody>
          <a:bodyPr wrap="square">
            <a:spAutoFit/>
          </a:bodyPr>
          <a:lstStyle/>
          <a:p>
            <a:r>
              <a:rPr lang="en-US" sz="2000" dirty="0"/>
              <a:t>1. Diversity (Racial and Ethnic Diversity):</a:t>
            </a:r>
          </a:p>
          <a:p>
            <a:r>
              <a:rPr lang="en-US" sz="2000" dirty="0"/>
              <a:t>	</a:t>
            </a:r>
          </a:p>
          <a:p>
            <a:r>
              <a:rPr lang="en-US" sz="2000" dirty="0"/>
              <a:t>Nearly half of the population, 44%, identifies as Hispanic or Latino. 38.5% identify as White. 7.4% of the population identifies as Asian (compared to Kings County’s 3.6%). Hanford has similar share of Black or African Americans, 5.7%, to Kings County’s share of 5.9%. Hanford has a small percentage of American Indian/Alaska Native, Native Hawaiian/Pacific Islander, and other races.</a:t>
            </a:r>
            <a:endParaRPr lang="en-US" dirty="0"/>
          </a:p>
        </p:txBody>
      </p:sp>
    </p:spTree>
  </p:cSld>
  <p:clrMapOvr>
    <a:masterClrMapping/>
  </p:clrMapOvr>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1954</TotalTime>
  <Words>1800</Words>
  <Application>Microsoft Office PowerPoint</Application>
  <PresentationFormat>On-screen Show (16:9)</PresentationFormat>
  <Paragraphs>287</Paragraphs>
  <Slides>42</Slides>
  <Notes>16</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Salerio template</vt:lpstr>
      <vt:lpstr>2024-2032 HOUSING ELEMENT &amp; Fair Housing Analysis  Joint PC/CC, AUGUST 27, 2024 4:00 P.M.</vt:lpstr>
      <vt:lpstr>PowerPoint Presentation</vt:lpstr>
      <vt:lpstr>6th CYCLE RHNA ALLOCATION</vt:lpstr>
      <vt:lpstr>RHNA ALLOCATION</vt:lpstr>
      <vt:lpstr>What is Fair Housing Analysis? </vt:lpstr>
      <vt:lpstr>COMMUNITY OUTREACH &amp; TIMELINE</vt:lpstr>
      <vt:lpstr>FINDINGS </vt:lpstr>
      <vt:lpstr>DEMOGRAPHIC DATA – Hanford </vt:lpstr>
      <vt:lpstr>FAIR HOUSING FINDINGS</vt:lpstr>
      <vt:lpstr>PREDOMINANT RACE Sources: California Department of Housing and Community Development. American Community Survey (ACS), 2017-2021. Updated: March, 2021.</vt:lpstr>
      <vt:lpstr>FAIR HOUSING INDICATORS</vt:lpstr>
      <vt:lpstr>LOCAL MEDIAN INCOME (ACS, 2017-2021) – TRACT Sources: California Department of Housing and Community Development. ACS 5yr estimates (2017-2021). Updated: March, 2023.</vt:lpstr>
      <vt:lpstr>Low to Moderate Income Population - Block Group Level Sources: California Department of Housing and Community Development (HUD), 2011-2015. Updated: March, 2023.</vt:lpstr>
      <vt:lpstr>FAIR HOUSING INDICATORS</vt:lpstr>
      <vt:lpstr>PREDOMINANT RACE Sources: California Department of Housing and Community Development. American Community Survey (ACS), 2017-2021. Updated: March, 2021.</vt:lpstr>
      <vt:lpstr>FAIR HOUSING INDICATORS</vt:lpstr>
      <vt:lpstr>POVERTY STATUS (ACS, 2017-2021) Sources: California Department of Housing and Community Development. American Community Survey (ACS), 2017-2021. </vt:lpstr>
      <vt:lpstr>POVERTY STATUS (ACS, 2017-2021) Sources: California Department of Housing and Community Development. American Community Survey (ACS), 2017-2021. </vt:lpstr>
      <vt:lpstr>FAIR HOUSING INDICATORS</vt:lpstr>
      <vt:lpstr>RACIALLY CONCENTRATED AREAS OF AFFLUENCE (RCAA)  Sources: American Community Survey (ACS), 2015-2019. Updated: March, 2021.</vt:lpstr>
      <vt:lpstr>RACIALLY CONCENTRATED AREAS OF AFFLUENCE (RCAA)  Sources: American Community Survey (ACS), 2015-2019. Updated: March, 2021.</vt:lpstr>
      <vt:lpstr>Racially Segregation/Integration Sources: California Department of Housing and Community Development (HUD); OBI, 2020.</vt:lpstr>
      <vt:lpstr>Racially Segregation/Integration Sources: California Department of Housing and Community Development (HUD); OBI, 2020.</vt:lpstr>
      <vt:lpstr>FAIR HOUSING INDICATORS</vt:lpstr>
      <vt:lpstr>   OPPORTUNITY MAP - COMPOSITE SCORE BY TRACT Source: California Department of Housing and Community Development (HCD); California Tax Credit Allocation Committee (TCAC), Updated Jan 2023.   </vt:lpstr>
      <vt:lpstr>OPPORTUNITY MAP - COMPOSITE SCORE BY TRACT Source: California Department of Housing and Community Development (HCD); California Tax Credit Allocation Committee (TCAC), Updated Jan 2023.</vt:lpstr>
      <vt:lpstr>FAIR HOUSING INDICATORS</vt:lpstr>
      <vt:lpstr>OVERPAYMENT BY RENTERS (ACS, 2017-2021) - TRACT LEVEL Sources: California Department of Housing and Community Development (HUD), ACS, 2017-2021. </vt:lpstr>
      <vt:lpstr>OVERPAYMENT BY RENTERS (ACS, 2017-2021) - TRACT LEVEL Sources: California Department of Housing and Community Development (HUD), ACS, 2017-2021. </vt:lpstr>
      <vt:lpstr> OVERPAYMENT BY HOMEOWNERS (ACS, 2017-2021) – TRACTWISE Sources: California Department of Housing and Community Development (HUD), ACS, 2017-2021.  </vt:lpstr>
      <vt:lpstr>OVERCROWDING BY TRACT Sources: California Department of Housing and Community Development (HUD), ACS, 2017-2021. </vt:lpstr>
      <vt:lpstr>OVERCROWDING BY TRACT Sources: California Department of Housing and Community Development (HUD), ACS, 2017-2021. </vt:lpstr>
      <vt:lpstr>FAIR HOUSING INDICATORS</vt:lpstr>
      <vt:lpstr>   ESTIMATED DISPLACEMENT RISK - OVERALL DISPLACEMENT BY TRACT Sources: California Department of Housing and Community Development (HUD), UCB - Urban Displacement Project, 2022  </vt:lpstr>
      <vt:lpstr>ESTIMATED DISPLACEMENT RISK - OVERALL DISPLACEMENT BY TRACT Sources: California Department of Housing and Community Development (HUD), UCB - Urban Displacement Project, 2022</vt:lpstr>
      <vt:lpstr>FAIR HOUSING INDICATORS</vt:lpstr>
      <vt:lpstr>FAIR HOUSING INDICATORS</vt:lpstr>
      <vt:lpstr>HOUSING ELEMENT PROGRAM AREAS</vt:lpstr>
      <vt:lpstr>QUANTITATIVE HOUSING OBJECTIVES</vt:lpstr>
      <vt:lpstr>CEQA</vt:lpstr>
      <vt:lpstr>OPEN PUBLIC MEETING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PLAN UPDATE Virtual Workshop  November 17, 2020 6:00-9:00 pm</dc:title>
  <dc:creator>Issac</dc:creator>
  <cp:lastModifiedBy>Issac</cp:lastModifiedBy>
  <cp:revision>156</cp:revision>
  <dcterms:modified xsi:type="dcterms:W3CDTF">2024-08-19T18:40:41Z</dcterms:modified>
</cp:coreProperties>
</file>